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349" r:id="rId2"/>
    <p:sldId id="390" r:id="rId3"/>
    <p:sldId id="391" r:id="rId4"/>
    <p:sldId id="379" r:id="rId5"/>
    <p:sldId id="378" r:id="rId6"/>
    <p:sldId id="363" r:id="rId7"/>
    <p:sldId id="335" r:id="rId8"/>
    <p:sldId id="364" r:id="rId9"/>
    <p:sldId id="365" r:id="rId10"/>
    <p:sldId id="367" r:id="rId11"/>
    <p:sldId id="380" r:id="rId12"/>
    <p:sldId id="370" r:id="rId13"/>
    <p:sldId id="337" r:id="rId14"/>
    <p:sldId id="372" r:id="rId15"/>
    <p:sldId id="381" r:id="rId16"/>
    <p:sldId id="374" r:id="rId17"/>
    <p:sldId id="382" r:id="rId18"/>
    <p:sldId id="342" r:id="rId19"/>
    <p:sldId id="343" r:id="rId20"/>
    <p:sldId id="344" r:id="rId21"/>
    <p:sldId id="345" r:id="rId22"/>
    <p:sldId id="346" r:id="rId23"/>
    <p:sldId id="356" r:id="rId24"/>
    <p:sldId id="353" r:id="rId25"/>
    <p:sldId id="358" r:id="rId26"/>
    <p:sldId id="359" r:id="rId27"/>
    <p:sldId id="384" r:id="rId28"/>
    <p:sldId id="392" r:id="rId29"/>
    <p:sldId id="386" r:id="rId30"/>
    <p:sldId id="355" r:id="rId31"/>
    <p:sldId id="267" r:id="rId32"/>
    <p:sldId id="383" r:id="rId33"/>
    <p:sldId id="360" r:id="rId34"/>
    <p:sldId id="388" r:id="rId35"/>
    <p:sldId id="389" r:id="rId36"/>
    <p:sldId id="387" r:id="rId37"/>
    <p:sldId id="393" r:id="rId3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80808"/>
    <a:srgbClr val="0000FF"/>
    <a:srgbClr val="000099"/>
    <a:srgbClr val="FFFFCC"/>
    <a:srgbClr val="CCFFCC"/>
    <a:srgbClr val="FF33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6235" autoAdjust="0"/>
  </p:normalViewPr>
  <p:slideViewPr>
    <p:cSldViewPr>
      <p:cViewPr>
        <p:scale>
          <a:sx n="50" d="100"/>
          <a:sy n="50" d="100"/>
        </p:scale>
        <p:origin x="-1920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768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7681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544B0F7-18B4-4F80-8A9A-1CA8119162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984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5A18C-13C3-4F9B-803A-09FF0B36E3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510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46F5E-6394-4C36-82EB-0DBDE2DA73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6380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CC5C8-7D44-4D12-82AA-E65E1B4CED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174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7A6B8-CD1A-40D6-872A-6A8B1AE025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814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D88D-D610-423F-8E8E-60889880E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135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49210-C11F-467C-9AAB-3FBF0BEC3F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327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D6861-B19B-4141-8592-A4F9FE5C36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641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AE7FE-D882-4E84-A3CA-BB8A0BFC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5905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0BB7-91A8-452C-A591-586F0516AD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980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99208-1822-4FAC-B8B6-862E3F7C64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44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D25A3-728A-4583-A753-24D230848A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534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zh-CN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57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57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57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3C94E17B-CF9F-4F18-AF22-A09CD1E3F4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3.jpeg"/><Relationship Id="rId7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7.gif"/><Relationship Id="rId4" Type="http://schemas.openxmlformats.org/officeDocument/2006/relationships/image" Target="../media/image12.jpeg"/><Relationship Id="rId9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23.jpeg"/><Relationship Id="rId7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28.jpeg"/><Relationship Id="rId7" Type="http://schemas.openxmlformats.org/officeDocument/2006/relationships/image" Target="../media/image1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5.jpeg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2.jpeg"/><Relationship Id="rId4" Type="http://schemas.openxmlformats.org/officeDocument/2006/relationships/slide" Target="slide20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7" Type="http://schemas.openxmlformats.org/officeDocument/2006/relationships/image" Target="../media/image48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gif"/><Relationship Id="rId4" Type="http://schemas.openxmlformats.org/officeDocument/2006/relationships/image" Target="../media/image45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51.gif"/><Relationship Id="rId7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27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7.gif"/><Relationship Id="rId4" Type="http://schemas.openxmlformats.org/officeDocument/2006/relationships/image" Target="../media/image12.jpeg"/><Relationship Id="rId9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_693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0"/>
            <a:ext cx="3657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rgbClr val="FF5050"/>
                </a:solidFill>
                <a:latin typeface="Times New Roman" pitchFamily="18" charset="0"/>
              </a:rPr>
              <a:t>小资料</a:t>
            </a:r>
            <a:r>
              <a:rPr lang="zh-CN" altLang="en-US" sz="5400">
                <a:solidFill>
                  <a:srgbClr val="FF5050"/>
                </a:solidFill>
                <a:latin typeface="Times New Roman" pitchFamily="18" charset="0"/>
              </a:rPr>
              <a:t>：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295400" y="1524000"/>
            <a:ext cx="687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>
              <a:latin typeface="Times New Roman" pitchFamily="18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752600" y="1371600"/>
            <a:ext cx="565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>
              <a:latin typeface="Times New Roman" pitchFamily="18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5791200" y="-1066800"/>
            <a:ext cx="3352800" cy="76200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生物种类十分丰富。据统计，目前人们已命名的动物约有</a:t>
            </a:r>
            <a:r>
              <a:rPr lang="en-US" altLang="zh-CN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150</a:t>
            </a:r>
            <a:r>
              <a:rPr lang="zh-CN" altLang="en-US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万种，微生物约有</a:t>
            </a:r>
            <a:r>
              <a:rPr lang="en-US" altLang="zh-CN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10</a:t>
            </a:r>
            <a:r>
              <a:rPr lang="zh-CN" altLang="en-US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多万中，植物约有</a:t>
            </a:r>
            <a:r>
              <a:rPr lang="en-US" altLang="zh-CN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50</a:t>
            </a:r>
            <a:r>
              <a:rPr lang="zh-CN" altLang="en-US" sz="4000" b="1" smtClean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万种。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玉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00600"/>
            <a:ext cx="3667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向日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953000"/>
            <a:ext cx="4603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油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800600"/>
            <a:ext cx="1706563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葫芦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81400"/>
            <a:ext cx="5508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水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43400"/>
            <a:ext cx="109378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肾蕨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1096963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5410200" y="3429000"/>
            <a:ext cx="0" cy="2514600"/>
          </a:xfrm>
          <a:prstGeom prst="line">
            <a:avLst/>
          </a:prstGeom>
          <a:noFill/>
          <a:ln w="38100" cap="rnd">
            <a:solidFill>
              <a:srgbClr val="FC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800600" y="1571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植物</a:t>
            </a: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3505200" y="762000"/>
            <a:ext cx="3657600" cy="914400"/>
            <a:chOff x="2208" y="627"/>
            <a:chExt cx="2304" cy="576"/>
          </a:xfrm>
        </p:grpSpPr>
        <p:sp>
          <p:nvSpPr>
            <p:cNvPr id="12330" name="Line 11"/>
            <p:cNvSpPr>
              <a:spLocks noChangeShapeType="1"/>
            </p:cNvSpPr>
            <p:nvPr/>
          </p:nvSpPr>
          <p:spPr bwMode="auto">
            <a:xfrm>
              <a:off x="3405" y="627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Line 12"/>
            <p:cNvSpPr>
              <a:spLocks noChangeShapeType="1"/>
            </p:cNvSpPr>
            <p:nvPr/>
          </p:nvSpPr>
          <p:spPr bwMode="auto">
            <a:xfrm>
              <a:off x="2208" y="864"/>
              <a:ext cx="230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2" name="Line 13"/>
            <p:cNvSpPr>
              <a:spLocks noChangeShapeType="1"/>
            </p:cNvSpPr>
            <p:nvPr/>
          </p:nvSpPr>
          <p:spPr bwMode="auto">
            <a:xfrm>
              <a:off x="2208" y="867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3" name="Line 14"/>
            <p:cNvSpPr>
              <a:spLocks noChangeShapeType="1"/>
            </p:cNvSpPr>
            <p:nvPr/>
          </p:nvSpPr>
          <p:spPr bwMode="auto">
            <a:xfrm>
              <a:off x="4512" y="864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9" name="Group 15"/>
          <p:cNvGrpSpPr>
            <a:grpSpLocks/>
          </p:cNvGrpSpPr>
          <p:nvPr/>
        </p:nvGrpSpPr>
        <p:grpSpPr bwMode="auto">
          <a:xfrm>
            <a:off x="2743200" y="1538288"/>
            <a:ext cx="6105525" cy="655637"/>
            <a:chOff x="1722" y="1104"/>
            <a:chExt cx="3846" cy="413"/>
          </a:xfrm>
        </p:grpSpPr>
        <p:sp>
          <p:nvSpPr>
            <p:cNvPr id="12328" name="Text Box 16"/>
            <p:cNvSpPr txBox="1">
              <a:spLocks noChangeArrowheads="1"/>
            </p:cNvSpPr>
            <p:nvPr/>
          </p:nvSpPr>
          <p:spPr bwMode="auto">
            <a:xfrm>
              <a:off x="1722" y="1113"/>
              <a:ext cx="12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有种子</a:t>
              </a:r>
            </a:p>
          </p:txBody>
        </p:sp>
        <p:sp>
          <p:nvSpPr>
            <p:cNvPr id="12329" name="Text Box 17"/>
            <p:cNvSpPr txBox="1">
              <a:spLocks noChangeArrowheads="1"/>
            </p:cNvSpPr>
            <p:nvPr/>
          </p:nvSpPr>
          <p:spPr bwMode="auto">
            <a:xfrm>
              <a:off x="4032" y="1104"/>
              <a:ext cx="15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无种子</a:t>
              </a:r>
            </a:p>
          </p:txBody>
        </p:sp>
      </p:grpSp>
      <p:grpSp>
        <p:nvGrpSpPr>
          <p:cNvPr id="12300" name="Group 18"/>
          <p:cNvGrpSpPr>
            <a:grpSpLocks/>
          </p:cNvGrpSpPr>
          <p:nvPr/>
        </p:nvGrpSpPr>
        <p:grpSpPr bwMode="auto">
          <a:xfrm>
            <a:off x="2128838" y="2133600"/>
            <a:ext cx="2138362" cy="628650"/>
            <a:chOff x="1341" y="1344"/>
            <a:chExt cx="1347" cy="396"/>
          </a:xfrm>
        </p:grpSpPr>
        <p:sp>
          <p:nvSpPr>
            <p:cNvPr id="12324" name="Line 19"/>
            <p:cNvSpPr>
              <a:spLocks noChangeShapeType="1"/>
            </p:cNvSpPr>
            <p:nvPr/>
          </p:nvSpPr>
          <p:spPr bwMode="auto">
            <a:xfrm>
              <a:off x="2208" y="1344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5" name="Line 20"/>
            <p:cNvSpPr>
              <a:spLocks noChangeShapeType="1"/>
            </p:cNvSpPr>
            <p:nvPr/>
          </p:nvSpPr>
          <p:spPr bwMode="auto">
            <a:xfrm>
              <a:off x="1344" y="1539"/>
              <a:ext cx="134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6" name="Line 21"/>
            <p:cNvSpPr>
              <a:spLocks noChangeShapeType="1"/>
            </p:cNvSpPr>
            <p:nvPr/>
          </p:nvSpPr>
          <p:spPr bwMode="auto">
            <a:xfrm>
              <a:off x="1341" y="1548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7" name="Line 22"/>
            <p:cNvSpPr>
              <a:spLocks noChangeShapeType="1"/>
            </p:cNvSpPr>
            <p:nvPr/>
          </p:nvSpPr>
          <p:spPr bwMode="auto">
            <a:xfrm>
              <a:off x="2679" y="1536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Group 23"/>
          <p:cNvGrpSpPr>
            <a:grpSpLocks/>
          </p:cNvGrpSpPr>
          <p:nvPr/>
        </p:nvGrpSpPr>
        <p:grpSpPr bwMode="auto">
          <a:xfrm>
            <a:off x="457200" y="2743200"/>
            <a:ext cx="4995863" cy="481013"/>
            <a:chOff x="288" y="1728"/>
            <a:chExt cx="3147" cy="303"/>
          </a:xfrm>
        </p:grpSpPr>
        <p:sp>
          <p:nvSpPr>
            <p:cNvPr id="12322" name="Text Box 24"/>
            <p:cNvSpPr txBox="1">
              <a:spLocks noChangeArrowheads="1"/>
            </p:cNvSpPr>
            <p:nvPr/>
          </p:nvSpPr>
          <p:spPr bwMode="auto">
            <a:xfrm>
              <a:off x="288" y="1728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种子有果皮包被</a:t>
              </a:r>
            </a:p>
          </p:txBody>
        </p:sp>
        <p:sp>
          <p:nvSpPr>
            <p:cNvPr id="12323" name="Text Box 25"/>
            <p:cNvSpPr txBox="1">
              <a:spLocks noChangeArrowheads="1"/>
            </p:cNvSpPr>
            <p:nvPr/>
          </p:nvSpPr>
          <p:spPr bwMode="auto">
            <a:xfrm>
              <a:off x="1947" y="1743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种子无果皮包被</a:t>
              </a:r>
            </a:p>
          </p:txBody>
        </p:sp>
      </p:grpSp>
      <p:sp>
        <p:nvSpPr>
          <p:cNvPr id="12302" name="Line 26"/>
          <p:cNvSpPr>
            <a:spLocks noChangeShapeType="1"/>
          </p:cNvSpPr>
          <p:nvPr/>
        </p:nvSpPr>
        <p:spPr bwMode="auto">
          <a:xfrm>
            <a:off x="3352800" y="4648200"/>
            <a:ext cx="0" cy="1295400"/>
          </a:xfrm>
          <a:prstGeom prst="line">
            <a:avLst/>
          </a:prstGeom>
          <a:noFill/>
          <a:ln w="38100" cap="rnd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3" name="Line 27"/>
          <p:cNvSpPr>
            <a:spLocks noChangeShapeType="1"/>
          </p:cNvSpPr>
          <p:nvPr/>
        </p:nvSpPr>
        <p:spPr bwMode="auto">
          <a:xfrm>
            <a:off x="4267200" y="3200400"/>
            <a:ext cx="0" cy="1066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1100" name="Line 28"/>
          <p:cNvSpPr>
            <a:spLocks noChangeShapeType="1"/>
          </p:cNvSpPr>
          <p:nvPr/>
        </p:nvSpPr>
        <p:spPr bwMode="auto">
          <a:xfrm>
            <a:off x="1981200" y="4953000"/>
            <a:ext cx="0" cy="685800"/>
          </a:xfrm>
          <a:prstGeom prst="line">
            <a:avLst/>
          </a:prstGeom>
          <a:noFill/>
          <a:ln w="38100" cap="rnd">
            <a:solidFill>
              <a:srgbClr val="99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228600" y="3186113"/>
            <a:ext cx="3600450" cy="1643062"/>
            <a:chOff x="144" y="2007"/>
            <a:chExt cx="2268" cy="1035"/>
          </a:xfrm>
        </p:grpSpPr>
        <p:grpSp>
          <p:nvGrpSpPr>
            <p:cNvPr id="12312" name="Group 30"/>
            <p:cNvGrpSpPr>
              <a:grpSpLocks/>
            </p:cNvGrpSpPr>
            <p:nvPr/>
          </p:nvGrpSpPr>
          <p:grpSpPr bwMode="auto">
            <a:xfrm>
              <a:off x="801" y="2007"/>
              <a:ext cx="867" cy="384"/>
              <a:chOff x="801" y="2007"/>
              <a:chExt cx="867" cy="384"/>
            </a:xfrm>
          </p:grpSpPr>
          <p:sp>
            <p:nvSpPr>
              <p:cNvPr id="12318" name="Line 31"/>
              <p:cNvSpPr>
                <a:spLocks noChangeShapeType="1"/>
              </p:cNvSpPr>
              <p:nvPr/>
            </p:nvSpPr>
            <p:spPr bwMode="auto">
              <a:xfrm>
                <a:off x="1248" y="2007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9" name="Line 32"/>
              <p:cNvSpPr>
                <a:spLocks noChangeShapeType="1"/>
              </p:cNvSpPr>
              <p:nvPr/>
            </p:nvSpPr>
            <p:spPr bwMode="auto">
              <a:xfrm>
                <a:off x="801" y="2187"/>
                <a:ext cx="864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0" name="Line 33"/>
              <p:cNvSpPr>
                <a:spLocks noChangeShapeType="1"/>
              </p:cNvSpPr>
              <p:nvPr/>
            </p:nvSpPr>
            <p:spPr bwMode="auto">
              <a:xfrm>
                <a:off x="1668" y="2184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1" name="Line 34"/>
              <p:cNvSpPr>
                <a:spLocks noChangeShapeType="1"/>
              </p:cNvSpPr>
              <p:nvPr/>
            </p:nvSpPr>
            <p:spPr bwMode="auto">
              <a:xfrm>
                <a:off x="801" y="2199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13" name="Group 35"/>
            <p:cNvGrpSpPr>
              <a:grpSpLocks/>
            </p:cNvGrpSpPr>
            <p:nvPr/>
          </p:nvGrpSpPr>
          <p:grpSpPr bwMode="auto">
            <a:xfrm>
              <a:off x="144" y="2448"/>
              <a:ext cx="2268" cy="256"/>
              <a:chOff x="150" y="2352"/>
              <a:chExt cx="2268" cy="256"/>
            </a:xfrm>
          </p:grpSpPr>
          <p:sp>
            <p:nvSpPr>
              <p:cNvPr id="12316" name="Text Box 36"/>
              <p:cNvSpPr txBox="1">
                <a:spLocks noChangeArrowheads="1"/>
              </p:cNvSpPr>
              <p:nvPr/>
            </p:nvSpPr>
            <p:spPr bwMode="auto">
              <a:xfrm>
                <a:off x="150" y="2352"/>
                <a:ext cx="120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        </a:t>
                </a:r>
                <a:r>
                  <a:rPr lang="zh-CN" altLang="en-US" sz="2000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一片子叶</a:t>
                </a:r>
              </a:p>
            </p:txBody>
          </p:sp>
          <p:sp>
            <p:nvSpPr>
              <p:cNvPr id="12317" name="Text Box 37"/>
              <p:cNvSpPr txBox="1">
                <a:spLocks noChangeArrowheads="1"/>
              </p:cNvSpPr>
              <p:nvPr/>
            </p:nvSpPr>
            <p:spPr bwMode="auto">
              <a:xfrm>
                <a:off x="1218" y="2358"/>
                <a:ext cx="120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000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   </a:t>
                </a:r>
                <a:r>
                  <a:rPr lang="zh-CN" altLang="en-US" sz="2000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两片子叶</a:t>
                </a:r>
              </a:p>
            </p:txBody>
          </p:sp>
        </p:grpSp>
        <p:sp>
          <p:nvSpPr>
            <p:cNvPr id="12314" name="Line 38"/>
            <p:cNvSpPr>
              <a:spLocks noChangeShapeType="1"/>
            </p:cNvSpPr>
            <p:nvPr/>
          </p:nvSpPr>
          <p:spPr bwMode="auto">
            <a:xfrm>
              <a:off x="816" y="2766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5" name="Line 39"/>
            <p:cNvSpPr>
              <a:spLocks noChangeShapeType="1"/>
            </p:cNvSpPr>
            <p:nvPr/>
          </p:nvSpPr>
          <p:spPr bwMode="auto">
            <a:xfrm>
              <a:off x="1680" y="2802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6" name="Oval 4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606550" y="6396038"/>
            <a:ext cx="457200" cy="25558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307" name="Group 41"/>
          <p:cNvGrpSpPr>
            <a:grpSpLocks/>
          </p:cNvGrpSpPr>
          <p:nvPr/>
        </p:nvGrpSpPr>
        <p:grpSpPr bwMode="auto">
          <a:xfrm>
            <a:off x="0" y="152400"/>
            <a:ext cx="3581400" cy="685800"/>
            <a:chOff x="768" y="336"/>
            <a:chExt cx="2256" cy="432"/>
          </a:xfrm>
        </p:grpSpPr>
        <p:sp>
          <p:nvSpPr>
            <p:cNvPr id="12308" name="Rectangle 42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sz="2800" b="1">
                  <a:latin typeface="Times New Roman" pitchFamily="18" charset="0"/>
                  <a:ea typeface="隶书" pitchFamily="49" charset="-122"/>
                </a:rPr>
                <a:t>我成功</a:t>
              </a:r>
              <a:endParaRPr lang="zh-CN" altLang="en-US" sz="2800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131115" name="Rectangle 43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3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12310" name="Picture 44" descr="678"/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1" name="Picture 45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yy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228600"/>
            <a:ext cx="8291512" cy="561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2514600" y="48768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网状脉</a:t>
            </a:r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5867400" y="4876800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平行脉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autoUpdateAnimBg="0"/>
      <p:bldP spid="14643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玉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00600"/>
            <a:ext cx="3667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向日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953000"/>
            <a:ext cx="4603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油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800600"/>
            <a:ext cx="1706563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葫芦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81400"/>
            <a:ext cx="5508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水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43400"/>
            <a:ext cx="109378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肾蕨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1096963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410200" y="3429000"/>
            <a:ext cx="0" cy="2514600"/>
          </a:xfrm>
          <a:prstGeom prst="line">
            <a:avLst/>
          </a:prstGeom>
          <a:noFill/>
          <a:ln w="38100" cap="rnd">
            <a:solidFill>
              <a:srgbClr val="FC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800600" y="1571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植物</a:t>
            </a: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3505200" y="762000"/>
            <a:ext cx="3657600" cy="914400"/>
            <a:chOff x="2208" y="627"/>
            <a:chExt cx="2304" cy="576"/>
          </a:xfrm>
        </p:grpSpPr>
        <p:sp>
          <p:nvSpPr>
            <p:cNvPr id="14378" name="Line 11"/>
            <p:cNvSpPr>
              <a:spLocks noChangeShapeType="1"/>
            </p:cNvSpPr>
            <p:nvPr/>
          </p:nvSpPr>
          <p:spPr bwMode="auto">
            <a:xfrm>
              <a:off x="3405" y="627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9" name="Line 12"/>
            <p:cNvSpPr>
              <a:spLocks noChangeShapeType="1"/>
            </p:cNvSpPr>
            <p:nvPr/>
          </p:nvSpPr>
          <p:spPr bwMode="auto">
            <a:xfrm>
              <a:off x="2208" y="864"/>
              <a:ext cx="230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0" name="Line 13"/>
            <p:cNvSpPr>
              <a:spLocks noChangeShapeType="1"/>
            </p:cNvSpPr>
            <p:nvPr/>
          </p:nvSpPr>
          <p:spPr bwMode="auto">
            <a:xfrm>
              <a:off x="2208" y="867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1" name="Line 14"/>
            <p:cNvSpPr>
              <a:spLocks noChangeShapeType="1"/>
            </p:cNvSpPr>
            <p:nvPr/>
          </p:nvSpPr>
          <p:spPr bwMode="auto">
            <a:xfrm>
              <a:off x="4512" y="864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7" name="Group 15"/>
          <p:cNvGrpSpPr>
            <a:grpSpLocks/>
          </p:cNvGrpSpPr>
          <p:nvPr/>
        </p:nvGrpSpPr>
        <p:grpSpPr bwMode="auto">
          <a:xfrm>
            <a:off x="2743200" y="1538288"/>
            <a:ext cx="6105525" cy="655637"/>
            <a:chOff x="1722" y="1104"/>
            <a:chExt cx="3846" cy="413"/>
          </a:xfrm>
        </p:grpSpPr>
        <p:sp>
          <p:nvSpPr>
            <p:cNvPr id="14376" name="Text Box 16"/>
            <p:cNvSpPr txBox="1">
              <a:spLocks noChangeArrowheads="1"/>
            </p:cNvSpPr>
            <p:nvPr/>
          </p:nvSpPr>
          <p:spPr bwMode="auto">
            <a:xfrm>
              <a:off x="1722" y="1113"/>
              <a:ext cx="12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有种子</a:t>
              </a:r>
            </a:p>
          </p:txBody>
        </p:sp>
        <p:sp>
          <p:nvSpPr>
            <p:cNvPr id="14377" name="Text Box 17"/>
            <p:cNvSpPr txBox="1">
              <a:spLocks noChangeArrowheads="1"/>
            </p:cNvSpPr>
            <p:nvPr/>
          </p:nvSpPr>
          <p:spPr bwMode="auto">
            <a:xfrm>
              <a:off x="4032" y="1104"/>
              <a:ext cx="15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无种子</a:t>
              </a:r>
            </a:p>
          </p:txBody>
        </p:sp>
      </p:grpSp>
      <p:grpSp>
        <p:nvGrpSpPr>
          <p:cNvPr id="14348" name="Group 18"/>
          <p:cNvGrpSpPr>
            <a:grpSpLocks/>
          </p:cNvGrpSpPr>
          <p:nvPr/>
        </p:nvGrpSpPr>
        <p:grpSpPr bwMode="auto">
          <a:xfrm>
            <a:off x="2128838" y="2133600"/>
            <a:ext cx="2138362" cy="628650"/>
            <a:chOff x="1341" y="1344"/>
            <a:chExt cx="1347" cy="396"/>
          </a:xfrm>
        </p:grpSpPr>
        <p:sp>
          <p:nvSpPr>
            <p:cNvPr id="14372" name="Line 19"/>
            <p:cNvSpPr>
              <a:spLocks noChangeShapeType="1"/>
            </p:cNvSpPr>
            <p:nvPr/>
          </p:nvSpPr>
          <p:spPr bwMode="auto">
            <a:xfrm>
              <a:off x="2208" y="1344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3" name="Line 20"/>
            <p:cNvSpPr>
              <a:spLocks noChangeShapeType="1"/>
            </p:cNvSpPr>
            <p:nvPr/>
          </p:nvSpPr>
          <p:spPr bwMode="auto">
            <a:xfrm>
              <a:off x="1344" y="1539"/>
              <a:ext cx="134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Line 21"/>
            <p:cNvSpPr>
              <a:spLocks noChangeShapeType="1"/>
            </p:cNvSpPr>
            <p:nvPr/>
          </p:nvSpPr>
          <p:spPr bwMode="auto">
            <a:xfrm>
              <a:off x="1341" y="1548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Line 22"/>
            <p:cNvSpPr>
              <a:spLocks noChangeShapeType="1"/>
            </p:cNvSpPr>
            <p:nvPr/>
          </p:nvSpPr>
          <p:spPr bwMode="auto">
            <a:xfrm>
              <a:off x="2679" y="1536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9" name="Group 23"/>
          <p:cNvGrpSpPr>
            <a:grpSpLocks/>
          </p:cNvGrpSpPr>
          <p:nvPr/>
        </p:nvGrpSpPr>
        <p:grpSpPr bwMode="auto">
          <a:xfrm>
            <a:off x="457200" y="2743200"/>
            <a:ext cx="4995863" cy="481013"/>
            <a:chOff x="288" y="1728"/>
            <a:chExt cx="3147" cy="303"/>
          </a:xfrm>
        </p:grpSpPr>
        <p:sp>
          <p:nvSpPr>
            <p:cNvPr id="14370" name="Text Box 24"/>
            <p:cNvSpPr txBox="1">
              <a:spLocks noChangeArrowheads="1"/>
            </p:cNvSpPr>
            <p:nvPr/>
          </p:nvSpPr>
          <p:spPr bwMode="auto">
            <a:xfrm>
              <a:off x="288" y="1728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种子有果皮包被</a:t>
              </a:r>
            </a:p>
          </p:txBody>
        </p:sp>
        <p:sp>
          <p:nvSpPr>
            <p:cNvPr id="14371" name="Text Box 25"/>
            <p:cNvSpPr txBox="1">
              <a:spLocks noChangeArrowheads="1"/>
            </p:cNvSpPr>
            <p:nvPr/>
          </p:nvSpPr>
          <p:spPr bwMode="auto">
            <a:xfrm>
              <a:off x="1947" y="1743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种子无果皮包被</a:t>
              </a:r>
            </a:p>
          </p:txBody>
        </p:sp>
      </p:grpSp>
      <p:sp>
        <p:nvSpPr>
          <p:cNvPr id="14350" name="Line 26"/>
          <p:cNvSpPr>
            <a:spLocks noChangeShapeType="1"/>
          </p:cNvSpPr>
          <p:nvPr/>
        </p:nvSpPr>
        <p:spPr bwMode="auto">
          <a:xfrm>
            <a:off x="3352800" y="4648200"/>
            <a:ext cx="0" cy="1295400"/>
          </a:xfrm>
          <a:prstGeom prst="line">
            <a:avLst/>
          </a:prstGeom>
          <a:noFill/>
          <a:ln w="38100" cap="rnd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1" name="Line 27"/>
          <p:cNvSpPr>
            <a:spLocks noChangeShapeType="1"/>
          </p:cNvSpPr>
          <p:nvPr/>
        </p:nvSpPr>
        <p:spPr bwMode="auto">
          <a:xfrm>
            <a:off x="4267200" y="3200400"/>
            <a:ext cx="0" cy="1066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52" name="Group 28"/>
          <p:cNvGrpSpPr>
            <a:grpSpLocks/>
          </p:cNvGrpSpPr>
          <p:nvPr/>
        </p:nvGrpSpPr>
        <p:grpSpPr bwMode="auto">
          <a:xfrm>
            <a:off x="1271588" y="3186113"/>
            <a:ext cx="1376362" cy="609600"/>
            <a:chOff x="801" y="2007"/>
            <a:chExt cx="867" cy="384"/>
          </a:xfrm>
        </p:grpSpPr>
        <p:sp>
          <p:nvSpPr>
            <p:cNvPr id="14366" name="Line 29"/>
            <p:cNvSpPr>
              <a:spLocks noChangeShapeType="1"/>
            </p:cNvSpPr>
            <p:nvPr/>
          </p:nvSpPr>
          <p:spPr bwMode="auto">
            <a:xfrm>
              <a:off x="1248" y="2007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Line 30"/>
            <p:cNvSpPr>
              <a:spLocks noChangeShapeType="1"/>
            </p:cNvSpPr>
            <p:nvPr/>
          </p:nvSpPr>
          <p:spPr bwMode="auto">
            <a:xfrm>
              <a:off x="801" y="2187"/>
              <a:ext cx="86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Line 31"/>
            <p:cNvSpPr>
              <a:spLocks noChangeShapeType="1"/>
            </p:cNvSpPr>
            <p:nvPr/>
          </p:nvSpPr>
          <p:spPr bwMode="auto">
            <a:xfrm>
              <a:off x="1668" y="2184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Line 32"/>
            <p:cNvSpPr>
              <a:spLocks noChangeShapeType="1"/>
            </p:cNvSpPr>
            <p:nvPr/>
          </p:nvSpPr>
          <p:spPr bwMode="auto">
            <a:xfrm>
              <a:off x="801" y="2199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3" name="Line 33"/>
          <p:cNvSpPr>
            <a:spLocks noChangeShapeType="1"/>
          </p:cNvSpPr>
          <p:nvPr/>
        </p:nvSpPr>
        <p:spPr bwMode="auto">
          <a:xfrm>
            <a:off x="1981200" y="4953000"/>
            <a:ext cx="0" cy="685800"/>
          </a:xfrm>
          <a:prstGeom prst="line">
            <a:avLst/>
          </a:prstGeom>
          <a:noFill/>
          <a:ln w="38100" cap="rnd">
            <a:solidFill>
              <a:srgbClr val="99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238125" y="3733800"/>
            <a:ext cx="3600450" cy="406400"/>
            <a:chOff x="150" y="2352"/>
            <a:chExt cx="2268" cy="256"/>
          </a:xfrm>
        </p:grpSpPr>
        <p:sp>
          <p:nvSpPr>
            <p:cNvPr id="14364" name="Text Box 35"/>
            <p:cNvSpPr txBox="1">
              <a:spLocks noChangeArrowheads="1"/>
            </p:cNvSpPr>
            <p:nvPr/>
          </p:nvSpPr>
          <p:spPr bwMode="auto">
            <a:xfrm>
              <a:off x="150" y="2352"/>
              <a:ext cx="12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叶脉为平行脉</a:t>
              </a:r>
            </a:p>
          </p:txBody>
        </p:sp>
        <p:sp>
          <p:nvSpPr>
            <p:cNvPr id="14365" name="Text Box 36"/>
            <p:cNvSpPr txBox="1">
              <a:spLocks noChangeArrowheads="1"/>
            </p:cNvSpPr>
            <p:nvPr/>
          </p:nvSpPr>
          <p:spPr bwMode="auto">
            <a:xfrm>
              <a:off x="1218" y="2358"/>
              <a:ext cx="120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叶脉为网状脉</a:t>
              </a:r>
            </a:p>
          </p:txBody>
        </p:sp>
      </p:grpSp>
      <p:sp>
        <p:nvSpPr>
          <p:cNvPr id="14355" name="Line 37"/>
          <p:cNvSpPr>
            <a:spLocks noChangeShapeType="1"/>
          </p:cNvSpPr>
          <p:nvPr/>
        </p:nvSpPr>
        <p:spPr bwMode="auto">
          <a:xfrm>
            <a:off x="1295400" y="4391025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6" name="Line 38"/>
          <p:cNvSpPr>
            <a:spLocks noChangeShapeType="1"/>
          </p:cNvSpPr>
          <p:nvPr/>
        </p:nvSpPr>
        <p:spPr bwMode="auto">
          <a:xfrm>
            <a:off x="2667000" y="4448175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7" name="Text Box 39"/>
          <p:cNvSpPr txBox="1">
            <a:spLocks noChangeArrowheads="1"/>
          </p:cNvSpPr>
          <p:nvPr/>
        </p:nvSpPr>
        <p:spPr bwMode="auto">
          <a:xfrm>
            <a:off x="261938" y="4043363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（一片子叶）</a:t>
            </a:r>
          </a:p>
        </p:txBody>
      </p:sp>
      <p:sp>
        <p:nvSpPr>
          <p:cNvPr id="14358" name="Text Box 40"/>
          <p:cNvSpPr txBox="1">
            <a:spLocks noChangeArrowheads="1"/>
          </p:cNvSpPr>
          <p:nvPr/>
        </p:nvSpPr>
        <p:spPr bwMode="auto">
          <a:xfrm>
            <a:off x="1943100" y="4024313"/>
            <a:ext cx="152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（两片子叶）</a:t>
            </a:r>
          </a:p>
        </p:txBody>
      </p:sp>
      <p:grpSp>
        <p:nvGrpSpPr>
          <p:cNvPr id="14359" name="Group 41"/>
          <p:cNvGrpSpPr>
            <a:grpSpLocks/>
          </p:cNvGrpSpPr>
          <p:nvPr/>
        </p:nvGrpSpPr>
        <p:grpSpPr bwMode="auto">
          <a:xfrm>
            <a:off x="0" y="152400"/>
            <a:ext cx="4038600" cy="685800"/>
            <a:chOff x="768" y="336"/>
            <a:chExt cx="2256" cy="432"/>
          </a:xfrm>
        </p:grpSpPr>
        <p:sp>
          <p:nvSpPr>
            <p:cNvPr id="14360" name="Rectangle 42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sz="2800" b="1">
                  <a:latin typeface="Times New Roman" pitchFamily="18" charset="0"/>
                  <a:ea typeface="隶书" pitchFamily="49" charset="-122"/>
                </a:rPr>
                <a:t>我成功</a:t>
              </a:r>
              <a:endParaRPr lang="zh-CN" altLang="en-US" sz="2800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134187" name="Rectangle 43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4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14362" name="Picture 44" descr="678"/>
            <p:cNvPicPr>
              <a:picLocks noChangeAspect="1" noChangeArrowheads="1" noCrop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45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/>
          <a:stretch>
            <a:fillRect/>
          </a:stretch>
        </p:blipFill>
        <p:spPr bwMode="auto">
          <a:xfrm>
            <a:off x="0" y="1463675"/>
            <a:ext cx="1979613" cy="539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6"/>
          <a:stretch>
            <a:fillRect/>
          </a:stretch>
        </p:blipFill>
        <p:spPr bwMode="auto">
          <a:xfrm>
            <a:off x="6477000" y="609600"/>
            <a:ext cx="1497013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4" name="AutoShape 4" descr="花束"/>
          <p:cNvSpPr>
            <a:spLocks noChangeArrowheads="1"/>
          </p:cNvSpPr>
          <p:nvPr/>
        </p:nvSpPr>
        <p:spPr bwMode="auto">
          <a:xfrm>
            <a:off x="8001000" y="1676400"/>
            <a:ext cx="914400" cy="4464050"/>
          </a:xfrm>
          <a:prstGeom prst="wedgeRoundRectCallout">
            <a:avLst>
              <a:gd name="adj1" fmla="val -87329"/>
              <a:gd name="adj2" fmla="val 48366"/>
              <a:gd name="adj3" fmla="val 1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kumimoji="0"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水绵有茎叶吗？</a:t>
            </a:r>
            <a:endParaRPr kumimoji="0" lang="zh-CN" altLang="en-US" sz="18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7285" name="AutoShape 5" descr="粉色面巾纸"/>
          <p:cNvSpPr>
            <a:spLocks noChangeArrowheads="1"/>
          </p:cNvSpPr>
          <p:nvPr/>
        </p:nvSpPr>
        <p:spPr bwMode="auto">
          <a:xfrm>
            <a:off x="1371600" y="2895600"/>
            <a:ext cx="2895600" cy="3962400"/>
          </a:xfrm>
          <a:prstGeom prst="cloudCallout">
            <a:avLst>
              <a:gd name="adj1" fmla="val -69681"/>
              <a:gd name="adj2" fmla="val 2892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kumimoji="0" lang="zh-CN" altLang="en-US" sz="3600">
                <a:latin typeface="Arial" pitchFamily="34" charset="0"/>
                <a:ea typeface="华文细黑" pitchFamily="2" charset="-122"/>
              </a:rPr>
              <a:t>这是真正的根吗？它有什么作用呢？</a:t>
            </a:r>
          </a:p>
        </p:txBody>
      </p:sp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533400" y="0"/>
            <a:ext cx="3733800" cy="1512888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kumimoji="0" lang="zh-CN" altLang="en-US" sz="3600" b="1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所有植物都有</a:t>
            </a:r>
          </a:p>
          <a:p>
            <a:pPr algn="ctr" eaLnBrk="0" hangingPunct="0"/>
            <a:r>
              <a:rPr kumimoji="0" lang="zh-CN" altLang="en-US" sz="3600" b="1">
                <a:solidFill>
                  <a:schemeClr val="bg2"/>
                </a:solidFill>
                <a:latin typeface="楷体_GB2312" pitchFamily="49" charset="-122"/>
                <a:ea typeface="楷体_GB2312" pitchFamily="49" charset="-122"/>
              </a:rPr>
              <a:t>根、茎、叶吗？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6"/>
          <a:stretch>
            <a:fillRect/>
          </a:stretch>
        </p:blipFill>
        <p:spPr bwMode="auto">
          <a:xfrm>
            <a:off x="4648200" y="0"/>
            <a:ext cx="1676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 autoUpdateAnimBg="0"/>
      <p:bldP spid="97285" grpId="0" animBg="1" autoUpdateAnimBg="0"/>
      <p:bldP spid="9728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800600" y="1571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植物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3505200" y="762000"/>
            <a:ext cx="3657600" cy="914400"/>
            <a:chOff x="2208" y="627"/>
            <a:chExt cx="2304" cy="576"/>
          </a:xfrm>
        </p:grpSpPr>
        <p:sp>
          <p:nvSpPr>
            <p:cNvPr id="16445" name="Line 4"/>
            <p:cNvSpPr>
              <a:spLocks noChangeShapeType="1"/>
            </p:cNvSpPr>
            <p:nvPr/>
          </p:nvSpPr>
          <p:spPr bwMode="auto">
            <a:xfrm>
              <a:off x="3405" y="627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6" name="Line 5"/>
            <p:cNvSpPr>
              <a:spLocks noChangeShapeType="1"/>
            </p:cNvSpPr>
            <p:nvPr/>
          </p:nvSpPr>
          <p:spPr bwMode="auto">
            <a:xfrm>
              <a:off x="2208" y="864"/>
              <a:ext cx="230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7" name="Line 6"/>
            <p:cNvSpPr>
              <a:spLocks noChangeShapeType="1"/>
            </p:cNvSpPr>
            <p:nvPr/>
          </p:nvSpPr>
          <p:spPr bwMode="auto">
            <a:xfrm>
              <a:off x="2208" y="867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8" name="Line 7"/>
            <p:cNvSpPr>
              <a:spLocks noChangeShapeType="1"/>
            </p:cNvSpPr>
            <p:nvPr/>
          </p:nvSpPr>
          <p:spPr bwMode="auto">
            <a:xfrm>
              <a:off x="4512" y="864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88" name="Group 8"/>
          <p:cNvGrpSpPr>
            <a:grpSpLocks/>
          </p:cNvGrpSpPr>
          <p:nvPr/>
        </p:nvGrpSpPr>
        <p:grpSpPr bwMode="auto">
          <a:xfrm>
            <a:off x="2743200" y="1538288"/>
            <a:ext cx="6105525" cy="655637"/>
            <a:chOff x="1722" y="1104"/>
            <a:chExt cx="3846" cy="413"/>
          </a:xfrm>
        </p:grpSpPr>
        <p:sp>
          <p:nvSpPr>
            <p:cNvPr id="16443" name="Text Box 9"/>
            <p:cNvSpPr txBox="1">
              <a:spLocks noChangeArrowheads="1"/>
            </p:cNvSpPr>
            <p:nvPr/>
          </p:nvSpPr>
          <p:spPr bwMode="auto">
            <a:xfrm>
              <a:off x="1722" y="1113"/>
              <a:ext cx="12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有种子</a:t>
              </a:r>
            </a:p>
          </p:txBody>
        </p:sp>
        <p:sp>
          <p:nvSpPr>
            <p:cNvPr id="16444" name="Text Box 10"/>
            <p:cNvSpPr txBox="1">
              <a:spLocks noChangeArrowheads="1"/>
            </p:cNvSpPr>
            <p:nvPr/>
          </p:nvSpPr>
          <p:spPr bwMode="auto">
            <a:xfrm>
              <a:off x="4032" y="1104"/>
              <a:ext cx="15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无种子</a:t>
              </a:r>
            </a:p>
          </p:txBody>
        </p:sp>
      </p:grpSp>
      <p:grpSp>
        <p:nvGrpSpPr>
          <p:cNvPr id="16389" name="Group 11"/>
          <p:cNvGrpSpPr>
            <a:grpSpLocks/>
          </p:cNvGrpSpPr>
          <p:nvPr/>
        </p:nvGrpSpPr>
        <p:grpSpPr bwMode="auto">
          <a:xfrm>
            <a:off x="2128838" y="2133600"/>
            <a:ext cx="2138362" cy="628650"/>
            <a:chOff x="1341" y="1344"/>
            <a:chExt cx="1347" cy="396"/>
          </a:xfrm>
        </p:grpSpPr>
        <p:sp>
          <p:nvSpPr>
            <p:cNvPr id="16439" name="Line 12"/>
            <p:cNvSpPr>
              <a:spLocks noChangeShapeType="1"/>
            </p:cNvSpPr>
            <p:nvPr/>
          </p:nvSpPr>
          <p:spPr bwMode="auto">
            <a:xfrm>
              <a:off x="2208" y="1344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0" name="Line 13"/>
            <p:cNvSpPr>
              <a:spLocks noChangeShapeType="1"/>
            </p:cNvSpPr>
            <p:nvPr/>
          </p:nvSpPr>
          <p:spPr bwMode="auto">
            <a:xfrm>
              <a:off x="1344" y="1539"/>
              <a:ext cx="134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1" name="Line 14"/>
            <p:cNvSpPr>
              <a:spLocks noChangeShapeType="1"/>
            </p:cNvSpPr>
            <p:nvPr/>
          </p:nvSpPr>
          <p:spPr bwMode="auto">
            <a:xfrm>
              <a:off x="1341" y="1548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42" name="Line 15"/>
            <p:cNvSpPr>
              <a:spLocks noChangeShapeType="1"/>
            </p:cNvSpPr>
            <p:nvPr/>
          </p:nvSpPr>
          <p:spPr bwMode="auto">
            <a:xfrm>
              <a:off x="2679" y="1536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0" name="Group 16"/>
          <p:cNvGrpSpPr>
            <a:grpSpLocks/>
          </p:cNvGrpSpPr>
          <p:nvPr/>
        </p:nvGrpSpPr>
        <p:grpSpPr bwMode="auto">
          <a:xfrm>
            <a:off x="457200" y="2743200"/>
            <a:ext cx="4995863" cy="481013"/>
            <a:chOff x="288" y="1728"/>
            <a:chExt cx="3147" cy="303"/>
          </a:xfrm>
        </p:grpSpPr>
        <p:sp>
          <p:nvSpPr>
            <p:cNvPr id="16437" name="Text Box 17"/>
            <p:cNvSpPr txBox="1">
              <a:spLocks noChangeArrowheads="1"/>
            </p:cNvSpPr>
            <p:nvPr/>
          </p:nvSpPr>
          <p:spPr bwMode="auto">
            <a:xfrm>
              <a:off x="288" y="1728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种子有果皮包被</a:t>
              </a:r>
            </a:p>
          </p:txBody>
        </p:sp>
        <p:sp>
          <p:nvSpPr>
            <p:cNvPr id="16438" name="Text Box 18"/>
            <p:cNvSpPr txBox="1">
              <a:spLocks noChangeArrowheads="1"/>
            </p:cNvSpPr>
            <p:nvPr/>
          </p:nvSpPr>
          <p:spPr bwMode="auto">
            <a:xfrm>
              <a:off x="1947" y="1743"/>
              <a:ext cx="14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种子无果皮包被</a:t>
              </a:r>
            </a:p>
          </p:txBody>
        </p:sp>
      </p:grpSp>
      <p:sp>
        <p:nvSpPr>
          <p:cNvPr id="16391" name="Line 19"/>
          <p:cNvSpPr>
            <a:spLocks noChangeShapeType="1"/>
          </p:cNvSpPr>
          <p:nvPr/>
        </p:nvSpPr>
        <p:spPr bwMode="auto">
          <a:xfrm>
            <a:off x="4267200" y="3200400"/>
            <a:ext cx="0" cy="1066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392" name="Group 20"/>
          <p:cNvGrpSpPr>
            <a:grpSpLocks/>
          </p:cNvGrpSpPr>
          <p:nvPr/>
        </p:nvGrpSpPr>
        <p:grpSpPr bwMode="auto">
          <a:xfrm>
            <a:off x="1271588" y="3186113"/>
            <a:ext cx="1376362" cy="609600"/>
            <a:chOff x="801" y="2007"/>
            <a:chExt cx="867" cy="384"/>
          </a:xfrm>
        </p:grpSpPr>
        <p:sp>
          <p:nvSpPr>
            <p:cNvPr id="16433" name="Line 21"/>
            <p:cNvSpPr>
              <a:spLocks noChangeShapeType="1"/>
            </p:cNvSpPr>
            <p:nvPr/>
          </p:nvSpPr>
          <p:spPr bwMode="auto">
            <a:xfrm>
              <a:off x="1248" y="2007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4" name="Line 22"/>
            <p:cNvSpPr>
              <a:spLocks noChangeShapeType="1"/>
            </p:cNvSpPr>
            <p:nvPr/>
          </p:nvSpPr>
          <p:spPr bwMode="auto">
            <a:xfrm>
              <a:off x="801" y="2187"/>
              <a:ext cx="86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5" name="Line 23"/>
            <p:cNvSpPr>
              <a:spLocks noChangeShapeType="1"/>
            </p:cNvSpPr>
            <p:nvPr/>
          </p:nvSpPr>
          <p:spPr bwMode="auto">
            <a:xfrm>
              <a:off x="1668" y="2184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6" name="Line 24"/>
            <p:cNvSpPr>
              <a:spLocks noChangeShapeType="1"/>
            </p:cNvSpPr>
            <p:nvPr/>
          </p:nvSpPr>
          <p:spPr bwMode="auto">
            <a:xfrm>
              <a:off x="801" y="2199"/>
              <a:ext cx="0" cy="19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3" name="Group 25"/>
          <p:cNvGrpSpPr>
            <a:grpSpLocks/>
          </p:cNvGrpSpPr>
          <p:nvPr/>
        </p:nvGrpSpPr>
        <p:grpSpPr bwMode="auto">
          <a:xfrm>
            <a:off x="1143000" y="3200400"/>
            <a:ext cx="7512050" cy="2781300"/>
            <a:chOff x="720" y="2160"/>
            <a:chExt cx="4732" cy="1608"/>
          </a:xfrm>
        </p:grpSpPr>
        <p:pic>
          <p:nvPicPr>
            <p:cNvPr id="16424" name="Picture 26" descr="玉米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3024"/>
              <a:ext cx="231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5" name="Picture 27" descr="向日葵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3120"/>
              <a:ext cx="290" cy="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6" name="Picture 28" descr="油松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3024"/>
              <a:ext cx="1075" cy="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7" name="Picture 29" descr="葫芦藓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2832"/>
              <a:ext cx="231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8" name="Picture 30" descr="水绵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3072"/>
              <a:ext cx="460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29" name="Picture 31" descr="肾蕨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3072"/>
              <a:ext cx="462" cy="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Line 32"/>
            <p:cNvSpPr>
              <a:spLocks noChangeShapeType="1"/>
            </p:cNvSpPr>
            <p:nvPr/>
          </p:nvSpPr>
          <p:spPr bwMode="auto">
            <a:xfrm>
              <a:off x="3408" y="2160"/>
              <a:ext cx="0" cy="1584"/>
            </a:xfrm>
            <a:prstGeom prst="line">
              <a:avLst/>
            </a:prstGeom>
            <a:noFill/>
            <a:ln w="38100" cap="rnd">
              <a:solidFill>
                <a:srgbClr val="FC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1" name="Line 33"/>
            <p:cNvSpPr>
              <a:spLocks noChangeShapeType="1"/>
            </p:cNvSpPr>
            <p:nvPr/>
          </p:nvSpPr>
          <p:spPr bwMode="auto">
            <a:xfrm>
              <a:off x="2112" y="2928"/>
              <a:ext cx="0" cy="816"/>
            </a:xfrm>
            <a:prstGeom prst="line">
              <a:avLst/>
            </a:prstGeom>
            <a:noFill/>
            <a:ln w="38100" cap="rnd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2" name="Line 34"/>
            <p:cNvSpPr>
              <a:spLocks noChangeShapeType="1"/>
            </p:cNvSpPr>
            <p:nvPr/>
          </p:nvSpPr>
          <p:spPr bwMode="auto">
            <a:xfrm>
              <a:off x="1248" y="3120"/>
              <a:ext cx="0" cy="432"/>
            </a:xfrm>
            <a:prstGeom prst="line">
              <a:avLst/>
            </a:prstGeom>
            <a:noFill/>
            <a:ln w="38100" cap="rnd">
              <a:solidFill>
                <a:srgbClr val="99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4" name="Group 35"/>
          <p:cNvGrpSpPr>
            <a:grpSpLocks/>
          </p:cNvGrpSpPr>
          <p:nvPr/>
        </p:nvGrpSpPr>
        <p:grpSpPr bwMode="auto">
          <a:xfrm>
            <a:off x="238125" y="3733800"/>
            <a:ext cx="3600450" cy="711200"/>
            <a:chOff x="150" y="2352"/>
            <a:chExt cx="2268" cy="448"/>
          </a:xfrm>
        </p:grpSpPr>
        <p:sp>
          <p:nvSpPr>
            <p:cNvPr id="16422" name="Text Box 36"/>
            <p:cNvSpPr txBox="1">
              <a:spLocks noChangeArrowheads="1"/>
            </p:cNvSpPr>
            <p:nvPr/>
          </p:nvSpPr>
          <p:spPr bwMode="auto">
            <a:xfrm>
              <a:off x="150" y="2352"/>
              <a:ext cx="120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叶脉为平行脉（一片子叶）</a:t>
              </a:r>
            </a:p>
          </p:txBody>
        </p:sp>
        <p:sp>
          <p:nvSpPr>
            <p:cNvPr id="16423" name="Text Box 37"/>
            <p:cNvSpPr txBox="1">
              <a:spLocks noChangeArrowheads="1"/>
            </p:cNvSpPr>
            <p:nvPr/>
          </p:nvSpPr>
          <p:spPr bwMode="auto">
            <a:xfrm>
              <a:off x="1218" y="2358"/>
              <a:ext cx="120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叶脉为网状脉（两片子叶）</a:t>
              </a:r>
            </a:p>
          </p:txBody>
        </p:sp>
      </p:grpSp>
      <p:sp>
        <p:nvSpPr>
          <p:cNvPr id="16395" name="Line 38"/>
          <p:cNvSpPr>
            <a:spLocks noChangeShapeType="1"/>
          </p:cNvSpPr>
          <p:nvPr/>
        </p:nvSpPr>
        <p:spPr bwMode="auto">
          <a:xfrm>
            <a:off x="1295400" y="4391025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6" name="Line 39"/>
          <p:cNvSpPr>
            <a:spLocks noChangeShapeType="1"/>
          </p:cNvSpPr>
          <p:nvPr/>
        </p:nvSpPr>
        <p:spPr bwMode="auto">
          <a:xfrm>
            <a:off x="2667000" y="4448175"/>
            <a:ext cx="0" cy="3810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397" name="Group 40"/>
          <p:cNvGrpSpPr>
            <a:grpSpLocks/>
          </p:cNvGrpSpPr>
          <p:nvPr/>
        </p:nvGrpSpPr>
        <p:grpSpPr bwMode="auto">
          <a:xfrm>
            <a:off x="6400800" y="2133600"/>
            <a:ext cx="1676400" cy="533400"/>
            <a:chOff x="4032" y="1344"/>
            <a:chExt cx="1056" cy="309"/>
          </a:xfrm>
        </p:grpSpPr>
        <p:sp>
          <p:nvSpPr>
            <p:cNvPr id="16418" name="Line 41"/>
            <p:cNvSpPr>
              <a:spLocks noChangeShapeType="1"/>
            </p:cNvSpPr>
            <p:nvPr/>
          </p:nvSpPr>
          <p:spPr bwMode="auto">
            <a:xfrm>
              <a:off x="4512" y="1344"/>
              <a:ext cx="0" cy="14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9" name="Line 42"/>
            <p:cNvSpPr>
              <a:spLocks noChangeShapeType="1"/>
            </p:cNvSpPr>
            <p:nvPr/>
          </p:nvSpPr>
          <p:spPr bwMode="auto">
            <a:xfrm>
              <a:off x="4032" y="1500"/>
              <a:ext cx="105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0" name="Line 43"/>
            <p:cNvSpPr>
              <a:spLocks noChangeShapeType="1"/>
            </p:cNvSpPr>
            <p:nvPr/>
          </p:nvSpPr>
          <p:spPr bwMode="auto">
            <a:xfrm>
              <a:off x="4032" y="1509"/>
              <a:ext cx="0" cy="14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21" name="Line 44"/>
            <p:cNvSpPr>
              <a:spLocks noChangeShapeType="1"/>
            </p:cNvSpPr>
            <p:nvPr/>
          </p:nvSpPr>
          <p:spPr bwMode="auto">
            <a:xfrm>
              <a:off x="5082" y="1509"/>
              <a:ext cx="0" cy="144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98" name="Line 45"/>
          <p:cNvSpPr>
            <a:spLocks noChangeShapeType="1"/>
          </p:cNvSpPr>
          <p:nvPr/>
        </p:nvSpPr>
        <p:spPr bwMode="auto">
          <a:xfrm>
            <a:off x="5943600" y="4038600"/>
            <a:ext cx="0" cy="685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9" name="Line 46"/>
          <p:cNvSpPr>
            <a:spLocks noChangeShapeType="1"/>
          </p:cNvSpPr>
          <p:nvPr/>
        </p:nvSpPr>
        <p:spPr bwMode="auto">
          <a:xfrm>
            <a:off x="6938963" y="4343400"/>
            <a:ext cx="0" cy="228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400" name="Group 47"/>
          <p:cNvGrpSpPr>
            <a:grpSpLocks/>
          </p:cNvGrpSpPr>
          <p:nvPr/>
        </p:nvGrpSpPr>
        <p:grpSpPr bwMode="auto">
          <a:xfrm>
            <a:off x="5543550" y="2705100"/>
            <a:ext cx="3103563" cy="1722438"/>
            <a:chOff x="3492" y="1704"/>
            <a:chExt cx="1955" cy="1085"/>
          </a:xfrm>
        </p:grpSpPr>
        <p:sp>
          <p:nvSpPr>
            <p:cNvPr id="16407" name="Text Box 48"/>
            <p:cNvSpPr txBox="1">
              <a:spLocks noChangeArrowheads="1"/>
            </p:cNvSpPr>
            <p:nvPr/>
          </p:nvSpPr>
          <p:spPr bwMode="auto">
            <a:xfrm>
              <a:off x="3744" y="1704"/>
              <a:ext cx="9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有茎叶</a:t>
              </a:r>
            </a:p>
          </p:txBody>
        </p:sp>
        <p:sp>
          <p:nvSpPr>
            <p:cNvPr id="16408" name="Rectangle 49"/>
            <p:cNvSpPr>
              <a:spLocks noChangeArrowheads="1"/>
            </p:cNvSpPr>
            <p:nvPr/>
          </p:nvSpPr>
          <p:spPr bwMode="auto">
            <a:xfrm>
              <a:off x="4752" y="1710"/>
              <a:ext cx="6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无茎叶</a:t>
              </a:r>
            </a:p>
          </p:txBody>
        </p:sp>
        <p:grpSp>
          <p:nvGrpSpPr>
            <p:cNvPr id="16409" name="Group 50"/>
            <p:cNvGrpSpPr>
              <a:grpSpLocks/>
            </p:cNvGrpSpPr>
            <p:nvPr/>
          </p:nvGrpSpPr>
          <p:grpSpPr bwMode="auto">
            <a:xfrm>
              <a:off x="3744" y="1968"/>
              <a:ext cx="588" cy="393"/>
              <a:chOff x="3744" y="1968"/>
              <a:chExt cx="588" cy="393"/>
            </a:xfrm>
          </p:grpSpPr>
          <p:sp>
            <p:nvSpPr>
              <p:cNvPr id="16414" name="Line 51"/>
              <p:cNvSpPr>
                <a:spLocks noChangeShapeType="1"/>
              </p:cNvSpPr>
              <p:nvPr/>
            </p:nvSpPr>
            <p:spPr bwMode="auto">
              <a:xfrm>
                <a:off x="4032" y="1968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Line 52"/>
              <p:cNvSpPr>
                <a:spLocks noChangeShapeType="1"/>
              </p:cNvSpPr>
              <p:nvPr/>
            </p:nvSpPr>
            <p:spPr bwMode="auto">
              <a:xfrm>
                <a:off x="3744" y="2172"/>
                <a:ext cx="576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Line 53"/>
              <p:cNvSpPr>
                <a:spLocks noChangeShapeType="1"/>
              </p:cNvSpPr>
              <p:nvPr/>
            </p:nvSpPr>
            <p:spPr bwMode="auto">
              <a:xfrm>
                <a:off x="3744" y="2169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7" name="Line 54"/>
              <p:cNvSpPr>
                <a:spLocks noChangeShapeType="1"/>
              </p:cNvSpPr>
              <p:nvPr/>
            </p:nvSpPr>
            <p:spPr bwMode="auto">
              <a:xfrm>
                <a:off x="4332" y="2169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410" name="Text Box 55"/>
            <p:cNvSpPr txBox="1">
              <a:spLocks noChangeArrowheads="1"/>
            </p:cNvSpPr>
            <p:nvPr/>
          </p:nvSpPr>
          <p:spPr bwMode="auto">
            <a:xfrm>
              <a:off x="3492" y="2301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有根</a:t>
              </a:r>
            </a:p>
          </p:txBody>
        </p:sp>
        <p:sp>
          <p:nvSpPr>
            <p:cNvPr id="16411" name="Text Box 56"/>
            <p:cNvSpPr txBox="1">
              <a:spLocks noChangeArrowheads="1"/>
            </p:cNvSpPr>
            <p:nvPr/>
          </p:nvSpPr>
          <p:spPr bwMode="auto">
            <a:xfrm>
              <a:off x="3921" y="2271"/>
              <a:ext cx="84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无根（假根）</a:t>
              </a:r>
            </a:p>
          </p:txBody>
        </p:sp>
        <p:sp>
          <p:nvSpPr>
            <p:cNvPr id="16412" name="Line 57"/>
            <p:cNvSpPr>
              <a:spLocks noChangeShapeType="1"/>
            </p:cNvSpPr>
            <p:nvPr/>
          </p:nvSpPr>
          <p:spPr bwMode="auto">
            <a:xfrm>
              <a:off x="5100" y="1968"/>
              <a:ext cx="0" cy="28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3" name="Text Box 58"/>
            <p:cNvSpPr txBox="1">
              <a:spLocks noChangeArrowheads="1"/>
            </p:cNvSpPr>
            <p:nvPr/>
          </p:nvSpPr>
          <p:spPr bwMode="auto">
            <a:xfrm>
              <a:off x="4848" y="2244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无根</a:t>
              </a:r>
            </a:p>
          </p:txBody>
        </p:sp>
      </p:grpSp>
      <p:sp>
        <p:nvSpPr>
          <p:cNvPr id="16401" name="Line 59"/>
          <p:cNvSpPr>
            <a:spLocks noChangeShapeType="1"/>
          </p:cNvSpPr>
          <p:nvPr/>
        </p:nvSpPr>
        <p:spPr bwMode="auto">
          <a:xfrm>
            <a:off x="8153400" y="4038600"/>
            <a:ext cx="0" cy="685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402" name="Group 60"/>
          <p:cNvGrpSpPr>
            <a:grpSpLocks/>
          </p:cNvGrpSpPr>
          <p:nvPr/>
        </p:nvGrpSpPr>
        <p:grpSpPr bwMode="auto">
          <a:xfrm>
            <a:off x="0" y="152400"/>
            <a:ext cx="3810000" cy="685800"/>
            <a:chOff x="768" y="336"/>
            <a:chExt cx="2256" cy="432"/>
          </a:xfrm>
        </p:grpSpPr>
        <p:sp>
          <p:nvSpPr>
            <p:cNvPr id="16403" name="Rectangle 61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sz="2800" b="1">
                  <a:latin typeface="Times New Roman" pitchFamily="18" charset="0"/>
                  <a:ea typeface="隶书" pitchFamily="49" charset="-122"/>
                </a:rPr>
                <a:t>我成功</a:t>
              </a:r>
              <a:endParaRPr lang="zh-CN" altLang="en-US" sz="2800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136254" name="Rectangle 62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0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16405" name="Picture 63" descr="678"/>
            <p:cNvPicPr>
              <a:picLocks noChangeAspect="1" noChangeArrowheads="1" noCrop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6" name="Picture 64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3336925" y="1674813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2800">
              <a:latin typeface="Times New Roman" pitchFamily="18" charset="0"/>
            </a:endParaRPr>
          </a:p>
        </p:txBody>
      </p:sp>
      <p:grpSp>
        <p:nvGrpSpPr>
          <p:cNvPr id="17411" name="Group 123"/>
          <p:cNvGrpSpPr>
            <a:grpSpLocks/>
          </p:cNvGrpSpPr>
          <p:nvPr/>
        </p:nvGrpSpPr>
        <p:grpSpPr bwMode="auto">
          <a:xfrm>
            <a:off x="179388" y="4149725"/>
            <a:ext cx="3630612" cy="895350"/>
            <a:chOff x="113" y="2614"/>
            <a:chExt cx="2287" cy="564"/>
          </a:xfrm>
        </p:grpSpPr>
        <p:sp>
          <p:nvSpPr>
            <p:cNvPr id="17462" name="Text Box 35"/>
            <p:cNvSpPr txBox="1">
              <a:spLocks noChangeArrowheads="1"/>
            </p:cNvSpPr>
            <p:nvPr/>
          </p:nvSpPr>
          <p:spPr bwMode="auto">
            <a:xfrm>
              <a:off x="113" y="2614"/>
              <a:ext cx="1152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叶脉为平行脉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（一片子叶）</a:t>
              </a:r>
            </a:p>
          </p:txBody>
        </p:sp>
        <p:sp>
          <p:nvSpPr>
            <p:cNvPr id="17463" name="Text Box 36"/>
            <p:cNvSpPr txBox="1">
              <a:spLocks noChangeArrowheads="1"/>
            </p:cNvSpPr>
            <p:nvPr/>
          </p:nvSpPr>
          <p:spPr bwMode="auto">
            <a:xfrm>
              <a:off x="1248" y="2640"/>
              <a:ext cx="1152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叶脉为网状脉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（两片子叶）</a:t>
              </a:r>
            </a:p>
          </p:txBody>
        </p:sp>
      </p:grp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539750" y="5516563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玉米</a:t>
            </a:r>
          </a:p>
        </p:txBody>
      </p:sp>
      <p:sp>
        <p:nvSpPr>
          <p:cNvPr id="17413" name="Line 69"/>
          <p:cNvSpPr>
            <a:spLocks noChangeShapeType="1"/>
          </p:cNvSpPr>
          <p:nvPr/>
        </p:nvSpPr>
        <p:spPr bwMode="auto">
          <a:xfrm>
            <a:off x="914400" y="5006975"/>
            <a:ext cx="0" cy="508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6" name="Text Box 38"/>
          <p:cNvSpPr txBox="1">
            <a:spLocks noChangeArrowheads="1"/>
          </p:cNvSpPr>
          <p:nvPr/>
        </p:nvSpPr>
        <p:spPr bwMode="auto">
          <a:xfrm>
            <a:off x="2195513" y="5516563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向日葵</a:t>
            </a:r>
          </a:p>
        </p:txBody>
      </p:sp>
      <p:sp>
        <p:nvSpPr>
          <p:cNvPr id="17415" name="Line 70"/>
          <p:cNvSpPr>
            <a:spLocks noChangeShapeType="1"/>
          </p:cNvSpPr>
          <p:nvPr/>
        </p:nvSpPr>
        <p:spPr bwMode="auto">
          <a:xfrm>
            <a:off x="2743200" y="5006975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4" name="Text Box 56"/>
          <p:cNvSpPr txBox="1">
            <a:spLocks noChangeArrowheads="1"/>
          </p:cNvSpPr>
          <p:nvPr/>
        </p:nvSpPr>
        <p:spPr bwMode="auto">
          <a:xfrm>
            <a:off x="5003800" y="548005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肾蕨</a:t>
            </a:r>
          </a:p>
        </p:txBody>
      </p:sp>
      <p:sp>
        <p:nvSpPr>
          <p:cNvPr id="17417" name="Line 72"/>
          <p:cNvSpPr>
            <a:spLocks noChangeShapeType="1"/>
          </p:cNvSpPr>
          <p:nvPr/>
        </p:nvSpPr>
        <p:spPr bwMode="auto">
          <a:xfrm flipH="1">
            <a:off x="5334000" y="4508500"/>
            <a:ext cx="30163" cy="9556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45" name="Text Box 57"/>
          <p:cNvSpPr txBox="1">
            <a:spLocks noChangeArrowheads="1"/>
          </p:cNvSpPr>
          <p:nvPr/>
        </p:nvSpPr>
        <p:spPr bwMode="auto">
          <a:xfrm>
            <a:off x="6300788" y="5408613"/>
            <a:ext cx="1152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葫芦藓</a:t>
            </a:r>
          </a:p>
        </p:txBody>
      </p:sp>
      <p:sp>
        <p:nvSpPr>
          <p:cNvPr id="17419" name="Line 73"/>
          <p:cNvSpPr>
            <a:spLocks noChangeShapeType="1"/>
          </p:cNvSpPr>
          <p:nvPr/>
        </p:nvSpPr>
        <p:spPr bwMode="auto">
          <a:xfrm>
            <a:off x="6797675" y="5006975"/>
            <a:ext cx="0" cy="457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71" name="Text Box 83"/>
          <p:cNvSpPr txBox="1">
            <a:spLocks noChangeArrowheads="1"/>
          </p:cNvSpPr>
          <p:nvPr/>
        </p:nvSpPr>
        <p:spPr bwMode="auto">
          <a:xfrm>
            <a:off x="71438" y="5805488"/>
            <a:ext cx="19081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单子叶植物</a:t>
            </a:r>
          </a:p>
        </p:txBody>
      </p:sp>
      <p:sp>
        <p:nvSpPr>
          <p:cNvPr id="37973" name="Text Box 85"/>
          <p:cNvSpPr txBox="1">
            <a:spLocks noChangeArrowheads="1"/>
          </p:cNvSpPr>
          <p:nvPr/>
        </p:nvSpPr>
        <p:spPr bwMode="auto">
          <a:xfrm>
            <a:off x="2051050" y="5805488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双子叶植物</a:t>
            </a:r>
          </a:p>
        </p:txBody>
      </p:sp>
      <p:sp>
        <p:nvSpPr>
          <p:cNvPr id="37974" name="Text Box 86"/>
          <p:cNvSpPr txBox="1">
            <a:spLocks noChangeArrowheads="1"/>
          </p:cNvSpPr>
          <p:nvPr/>
        </p:nvSpPr>
        <p:spPr bwMode="auto">
          <a:xfrm>
            <a:off x="3492500" y="6165850"/>
            <a:ext cx="1368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sz="2200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裸子植物</a:t>
            </a:r>
          </a:p>
        </p:txBody>
      </p:sp>
      <p:sp>
        <p:nvSpPr>
          <p:cNvPr id="37975" name="Text Box 87"/>
          <p:cNvSpPr txBox="1">
            <a:spLocks noChangeArrowheads="1"/>
          </p:cNvSpPr>
          <p:nvPr/>
        </p:nvSpPr>
        <p:spPr bwMode="auto">
          <a:xfrm>
            <a:off x="4787900" y="6165850"/>
            <a:ext cx="1368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sz="2200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蕨类植物</a:t>
            </a:r>
          </a:p>
        </p:txBody>
      </p:sp>
      <p:sp>
        <p:nvSpPr>
          <p:cNvPr id="37976" name="Text Box 88"/>
          <p:cNvSpPr txBox="1">
            <a:spLocks noChangeArrowheads="1"/>
          </p:cNvSpPr>
          <p:nvPr/>
        </p:nvSpPr>
        <p:spPr bwMode="auto">
          <a:xfrm>
            <a:off x="6156325" y="6165850"/>
            <a:ext cx="1368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sz="2200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苔藓植物</a:t>
            </a:r>
          </a:p>
        </p:txBody>
      </p:sp>
      <p:sp>
        <p:nvSpPr>
          <p:cNvPr id="37977" name="Text Box 89"/>
          <p:cNvSpPr txBox="1">
            <a:spLocks noChangeArrowheads="1"/>
          </p:cNvSpPr>
          <p:nvPr/>
        </p:nvSpPr>
        <p:spPr bwMode="auto">
          <a:xfrm>
            <a:off x="7524750" y="6157913"/>
            <a:ext cx="16192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accent2"/>
              </a:buClr>
              <a:buSzPct val="95000"/>
              <a:buFont typeface="Wingdings" pitchFamily="2" charset="2"/>
              <a:buNone/>
            </a:pPr>
            <a:r>
              <a:rPr lang="zh-CN" altLang="en-US" sz="2200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藻类植物</a:t>
            </a:r>
          </a:p>
        </p:txBody>
      </p:sp>
      <p:pic>
        <p:nvPicPr>
          <p:cNvPr id="17426" name="Picture 100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88913"/>
            <a:ext cx="1150937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27" name="Group 132"/>
          <p:cNvGrpSpPr>
            <a:grpSpLocks/>
          </p:cNvGrpSpPr>
          <p:nvPr/>
        </p:nvGrpSpPr>
        <p:grpSpPr bwMode="auto">
          <a:xfrm>
            <a:off x="371475" y="0"/>
            <a:ext cx="8377238" cy="1800225"/>
            <a:chOff x="234" y="0"/>
            <a:chExt cx="5277" cy="1134"/>
          </a:xfrm>
        </p:grpSpPr>
        <p:pic>
          <p:nvPicPr>
            <p:cNvPr id="17457" name="Picture 96" descr="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" y="46"/>
              <a:ext cx="635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58" name="Picture 97" descr="1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8" y="137"/>
              <a:ext cx="953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59" name="Picture 98" descr="1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0"/>
              <a:ext cx="716" cy="1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60" name="Picture 99" descr="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0" y="91"/>
              <a:ext cx="545" cy="1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61" name="Picture 101" descr="1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4" y="46"/>
              <a:ext cx="627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28" name="Group 108"/>
          <p:cNvGrpSpPr>
            <a:grpSpLocks/>
          </p:cNvGrpSpPr>
          <p:nvPr/>
        </p:nvGrpSpPr>
        <p:grpSpPr bwMode="auto">
          <a:xfrm>
            <a:off x="2555875" y="1227138"/>
            <a:ext cx="5486400" cy="1409700"/>
            <a:chOff x="1519" y="890"/>
            <a:chExt cx="3456" cy="888"/>
          </a:xfrm>
        </p:grpSpPr>
        <p:sp>
          <p:nvSpPr>
            <p:cNvPr id="17453" name="Text Box 12"/>
            <p:cNvSpPr txBox="1">
              <a:spLocks noChangeArrowheads="1"/>
            </p:cNvSpPr>
            <p:nvPr/>
          </p:nvSpPr>
          <p:spPr bwMode="auto">
            <a:xfrm>
              <a:off x="2798" y="890"/>
              <a:ext cx="67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植  物</a:t>
              </a:r>
            </a:p>
          </p:txBody>
        </p:sp>
        <p:sp>
          <p:nvSpPr>
            <p:cNvPr id="17454" name="Text Box 17"/>
            <p:cNvSpPr txBox="1">
              <a:spLocks noChangeArrowheads="1"/>
            </p:cNvSpPr>
            <p:nvPr/>
          </p:nvSpPr>
          <p:spPr bwMode="auto">
            <a:xfrm>
              <a:off x="1519" y="1528"/>
              <a:ext cx="10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有种子</a:t>
              </a:r>
            </a:p>
          </p:txBody>
        </p:sp>
        <p:sp>
          <p:nvSpPr>
            <p:cNvPr id="17455" name="Text Box 18"/>
            <p:cNvSpPr txBox="1">
              <a:spLocks noChangeArrowheads="1"/>
            </p:cNvSpPr>
            <p:nvPr/>
          </p:nvSpPr>
          <p:spPr bwMode="auto">
            <a:xfrm>
              <a:off x="3967" y="1519"/>
              <a:ext cx="10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无种子</a:t>
              </a:r>
            </a:p>
          </p:txBody>
        </p:sp>
        <p:sp>
          <p:nvSpPr>
            <p:cNvPr id="17456" name="AutoShape 107"/>
            <p:cNvSpPr>
              <a:spLocks/>
            </p:cNvSpPr>
            <p:nvPr/>
          </p:nvSpPr>
          <p:spPr bwMode="auto">
            <a:xfrm rot="5400000">
              <a:off x="2834" y="187"/>
              <a:ext cx="386" cy="2200"/>
            </a:xfrm>
            <a:prstGeom prst="leftBrace">
              <a:avLst>
                <a:gd name="adj1" fmla="val 47496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29" name="Group 121"/>
          <p:cNvGrpSpPr>
            <a:grpSpLocks/>
          </p:cNvGrpSpPr>
          <p:nvPr/>
        </p:nvGrpSpPr>
        <p:grpSpPr bwMode="auto">
          <a:xfrm>
            <a:off x="755650" y="2636838"/>
            <a:ext cx="4495800" cy="1050925"/>
            <a:chOff x="480" y="1661"/>
            <a:chExt cx="2832" cy="662"/>
          </a:xfrm>
        </p:grpSpPr>
        <p:sp>
          <p:nvSpPr>
            <p:cNvPr id="17449" name="Text Box 27"/>
            <p:cNvSpPr txBox="1">
              <a:spLocks noChangeArrowheads="1"/>
            </p:cNvSpPr>
            <p:nvPr/>
          </p:nvSpPr>
          <p:spPr bwMode="auto">
            <a:xfrm>
              <a:off x="2016" y="2073"/>
              <a:ext cx="12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种子无果皮包被</a:t>
              </a:r>
            </a:p>
          </p:txBody>
        </p:sp>
        <p:grpSp>
          <p:nvGrpSpPr>
            <p:cNvPr id="17450" name="Group 120"/>
            <p:cNvGrpSpPr>
              <a:grpSpLocks/>
            </p:cNvGrpSpPr>
            <p:nvPr/>
          </p:nvGrpSpPr>
          <p:grpSpPr bwMode="auto">
            <a:xfrm>
              <a:off x="480" y="1661"/>
              <a:ext cx="2219" cy="653"/>
              <a:chOff x="480" y="1661"/>
              <a:chExt cx="2219" cy="653"/>
            </a:xfrm>
          </p:grpSpPr>
          <p:sp>
            <p:nvSpPr>
              <p:cNvPr id="17451" name="Text Box 26"/>
              <p:cNvSpPr txBox="1">
                <a:spLocks noChangeArrowheads="1"/>
              </p:cNvSpPr>
              <p:nvPr/>
            </p:nvSpPr>
            <p:spPr bwMode="auto">
              <a:xfrm>
                <a:off x="480" y="2064"/>
                <a:ext cx="1296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>
                    <a:solidFill>
                      <a:srgbClr val="0000FF"/>
                    </a:solidFill>
                    <a:latin typeface="Times New Roman" pitchFamily="18" charset="0"/>
                  </a:rPr>
                  <a:t>种子有果皮包被</a:t>
                </a:r>
              </a:p>
            </p:txBody>
          </p:sp>
          <p:sp>
            <p:nvSpPr>
              <p:cNvPr id="17452" name="AutoShape 109"/>
              <p:cNvSpPr>
                <a:spLocks/>
              </p:cNvSpPr>
              <p:nvPr/>
            </p:nvSpPr>
            <p:spPr bwMode="auto">
              <a:xfrm rot="5400000">
                <a:off x="1656" y="1025"/>
                <a:ext cx="408" cy="1679"/>
              </a:xfrm>
              <a:prstGeom prst="leftBrace">
                <a:avLst>
                  <a:gd name="adj1" fmla="val 34293"/>
                  <a:gd name="adj2" fmla="val 50000"/>
                </a:avLst>
              </a:prstGeom>
              <a:noFill/>
              <a:ln w="95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430" name="AutoShape 122"/>
          <p:cNvSpPr>
            <a:spLocks/>
          </p:cNvSpPr>
          <p:nvPr/>
        </p:nvSpPr>
        <p:spPr bwMode="auto">
          <a:xfrm rot="5400000">
            <a:off x="1620044" y="2959894"/>
            <a:ext cx="396875" cy="1836737"/>
          </a:xfrm>
          <a:prstGeom prst="leftBrace">
            <a:avLst>
              <a:gd name="adj1" fmla="val 38567"/>
              <a:gd name="adj2" fmla="val 53995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7431" name="Group 125"/>
          <p:cNvGrpSpPr>
            <a:grpSpLocks/>
          </p:cNvGrpSpPr>
          <p:nvPr/>
        </p:nvGrpSpPr>
        <p:grpSpPr bwMode="auto">
          <a:xfrm>
            <a:off x="5562600" y="2708275"/>
            <a:ext cx="3024188" cy="1019175"/>
            <a:chOff x="3504" y="1706"/>
            <a:chExt cx="1905" cy="642"/>
          </a:xfrm>
        </p:grpSpPr>
        <p:sp>
          <p:nvSpPr>
            <p:cNvPr id="17446" name="Text Box 44"/>
            <p:cNvSpPr txBox="1">
              <a:spLocks noChangeArrowheads="1"/>
            </p:cNvSpPr>
            <p:nvPr/>
          </p:nvSpPr>
          <p:spPr bwMode="auto">
            <a:xfrm>
              <a:off x="3504" y="2098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有茎叶</a:t>
              </a:r>
            </a:p>
          </p:txBody>
        </p:sp>
        <p:sp>
          <p:nvSpPr>
            <p:cNvPr id="17447" name="Text Box 45"/>
            <p:cNvSpPr txBox="1">
              <a:spLocks noChangeArrowheads="1"/>
            </p:cNvSpPr>
            <p:nvPr/>
          </p:nvSpPr>
          <p:spPr bwMode="auto">
            <a:xfrm>
              <a:off x="4785" y="2091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无茎叶</a:t>
              </a:r>
            </a:p>
          </p:txBody>
        </p:sp>
        <p:sp>
          <p:nvSpPr>
            <p:cNvPr id="17448" name="AutoShape 124"/>
            <p:cNvSpPr>
              <a:spLocks/>
            </p:cNvSpPr>
            <p:nvPr/>
          </p:nvSpPr>
          <p:spPr bwMode="auto">
            <a:xfrm rot="5400000">
              <a:off x="4263" y="1230"/>
              <a:ext cx="363" cy="1316"/>
            </a:xfrm>
            <a:prstGeom prst="leftBrace">
              <a:avLst>
                <a:gd name="adj1" fmla="val 30211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432" name="Group 146"/>
          <p:cNvGrpSpPr>
            <a:grpSpLocks/>
          </p:cNvGrpSpPr>
          <p:nvPr/>
        </p:nvGrpSpPr>
        <p:grpSpPr bwMode="auto">
          <a:xfrm>
            <a:off x="5029200" y="3716338"/>
            <a:ext cx="2351088" cy="1296987"/>
            <a:chOff x="3168" y="2341"/>
            <a:chExt cx="1481" cy="817"/>
          </a:xfrm>
        </p:grpSpPr>
        <p:sp>
          <p:nvSpPr>
            <p:cNvPr id="17443" name="Text Box 53"/>
            <p:cNvSpPr txBox="1">
              <a:spLocks noChangeArrowheads="1"/>
            </p:cNvSpPr>
            <p:nvPr/>
          </p:nvSpPr>
          <p:spPr bwMode="auto">
            <a:xfrm>
              <a:off x="3168" y="2614"/>
              <a:ext cx="66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有根</a:t>
              </a:r>
            </a:p>
          </p:txBody>
        </p:sp>
        <p:sp>
          <p:nvSpPr>
            <p:cNvPr id="17444" name="Text Box 54"/>
            <p:cNvSpPr txBox="1">
              <a:spLocks noChangeArrowheads="1"/>
            </p:cNvSpPr>
            <p:nvPr/>
          </p:nvSpPr>
          <p:spPr bwMode="auto">
            <a:xfrm>
              <a:off x="3878" y="2620"/>
              <a:ext cx="771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无    根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（假根）</a:t>
              </a:r>
            </a:p>
          </p:txBody>
        </p:sp>
        <p:sp>
          <p:nvSpPr>
            <p:cNvPr id="17445" name="AutoShape 126"/>
            <p:cNvSpPr>
              <a:spLocks/>
            </p:cNvSpPr>
            <p:nvPr/>
          </p:nvSpPr>
          <p:spPr bwMode="auto">
            <a:xfrm rot="5400000">
              <a:off x="3701" y="2019"/>
              <a:ext cx="272" cy="915"/>
            </a:xfrm>
            <a:prstGeom prst="leftBrace">
              <a:avLst>
                <a:gd name="adj1" fmla="val 28033"/>
                <a:gd name="adj2" fmla="val 50000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433" name="Line 71"/>
          <p:cNvSpPr>
            <a:spLocks noChangeShapeType="1"/>
          </p:cNvSpPr>
          <p:nvPr/>
        </p:nvSpPr>
        <p:spPr bwMode="auto">
          <a:xfrm>
            <a:off x="4114800" y="3657600"/>
            <a:ext cx="0" cy="18065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16" name="Text Box 128"/>
          <p:cNvSpPr txBox="1">
            <a:spLocks noChangeArrowheads="1"/>
          </p:cNvSpPr>
          <p:nvPr/>
        </p:nvSpPr>
        <p:spPr bwMode="auto">
          <a:xfrm>
            <a:off x="3802063" y="5516563"/>
            <a:ext cx="91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油松</a:t>
            </a:r>
          </a:p>
        </p:txBody>
      </p:sp>
      <p:grpSp>
        <p:nvGrpSpPr>
          <p:cNvPr id="17435" name="Group 131"/>
          <p:cNvGrpSpPr>
            <a:grpSpLocks/>
          </p:cNvGrpSpPr>
          <p:nvPr/>
        </p:nvGrpSpPr>
        <p:grpSpPr bwMode="auto">
          <a:xfrm>
            <a:off x="7667625" y="3789363"/>
            <a:ext cx="990600" cy="684212"/>
            <a:chOff x="4830" y="2387"/>
            <a:chExt cx="624" cy="431"/>
          </a:xfrm>
        </p:grpSpPr>
        <p:sp>
          <p:nvSpPr>
            <p:cNvPr id="17441" name="Line 59"/>
            <p:cNvSpPr>
              <a:spLocks noChangeShapeType="1"/>
            </p:cNvSpPr>
            <p:nvPr/>
          </p:nvSpPr>
          <p:spPr bwMode="auto">
            <a:xfrm flipH="1">
              <a:off x="5088" y="2387"/>
              <a:ext cx="15" cy="24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Text Box 60"/>
            <p:cNvSpPr txBox="1">
              <a:spLocks noChangeArrowheads="1"/>
            </p:cNvSpPr>
            <p:nvPr/>
          </p:nvSpPr>
          <p:spPr bwMode="auto">
            <a:xfrm>
              <a:off x="4830" y="2568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Times New Roman" pitchFamily="18" charset="0"/>
                </a:rPr>
                <a:t>无根</a:t>
              </a:r>
            </a:p>
          </p:txBody>
        </p:sp>
      </p:grpSp>
      <p:sp>
        <p:nvSpPr>
          <p:cNvPr id="17436" name="Line 74"/>
          <p:cNvSpPr>
            <a:spLocks noChangeShapeType="1"/>
          </p:cNvSpPr>
          <p:nvPr/>
        </p:nvSpPr>
        <p:spPr bwMode="auto">
          <a:xfrm flipH="1">
            <a:off x="8077200" y="4437063"/>
            <a:ext cx="23813" cy="102711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017" name="Text Box 129"/>
          <p:cNvSpPr txBox="1">
            <a:spLocks noChangeArrowheads="1"/>
          </p:cNvSpPr>
          <p:nvPr/>
        </p:nvSpPr>
        <p:spPr bwMode="auto">
          <a:xfrm>
            <a:off x="7705725" y="5408613"/>
            <a:ext cx="1042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</a:rPr>
              <a:t>水绵</a:t>
            </a:r>
          </a:p>
        </p:txBody>
      </p:sp>
      <p:sp>
        <p:nvSpPr>
          <p:cNvPr id="17438" name="AutoShape 143"/>
          <p:cNvSpPr>
            <a:spLocks/>
          </p:cNvSpPr>
          <p:nvPr/>
        </p:nvSpPr>
        <p:spPr bwMode="auto">
          <a:xfrm rot="-5400000">
            <a:off x="1763713" y="5302250"/>
            <a:ext cx="215900" cy="1943100"/>
          </a:xfrm>
          <a:prstGeom prst="leftBrace">
            <a:avLst>
              <a:gd name="adj1" fmla="val 75000"/>
              <a:gd name="adj2" fmla="val 50000"/>
            </a:avLst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032" name="Text Box 144"/>
          <p:cNvSpPr txBox="1">
            <a:spLocks noChangeArrowheads="1"/>
          </p:cNvSpPr>
          <p:nvPr/>
        </p:nvSpPr>
        <p:spPr bwMode="auto">
          <a:xfrm>
            <a:off x="1116013" y="6381750"/>
            <a:ext cx="15843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200" b="1">
                <a:solidFill>
                  <a:srgbClr val="009900"/>
                </a:solidFill>
                <a:latin typeface="Arial" pitchFamily="34" charset="0"/>
                <a:ea typeface="楷体_GB2312" pitchFamily="49" charset="-122"/>
              </a:rPr>
              <a:t>被子植物</a:t>
            </a:r>
          </a:p>
        </p:txBody>
      </p:sp>
      <p:sp>
        <p:nvSpPr>
          <p:cNvPr id="17440" name="AutoShape 147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876925"/>
            <a:ext cx="647700" cy="2889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7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7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7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7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8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37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3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3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37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38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2000"/>
                                        <p:tgtEl>
                                          <p:spTgt spid="37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5" grpId="0"/>
      <p:bldP spid="37926" grpId="0"/>
      <p:bldP spid="37944" grpId="0"/>
      <p:bldP spid="37945" grpId="0"/>
      <p:bldP spid="37971" grpId="0"/>
      <p:bldP spid="37973" grpId="0"/>
      <p:bldP spid="37974" grpId="0"/>
      <p:bldP spid="37975" grpId="0"/>
      <p:bldP spid="37976" grpId="0"/>
      <p:bldP spid="37977" grpId="0"/>
      <p:bldP spid="38016" grpId="0"/>
      <p:bldP spid="38017" grpId="0"/>
      <p:bldP spid="380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808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600200"/>
            <a:ext cx="8001000" cy="1447800"/>
          </a:xfrm>
        </p:spPr>
        <p:txBody>
          <a:bodyPr/>
          <a:lstStyle/>
          <a:p>
            <a:pPr eaLnBrk="1" hangingPunct="1"/>
            <a:r>
              <a:rPr lang="zh-CN" altLang="en-US" sz="4800" b="1" smtClean="0">
                <a:solidFill>
                  <a:srgbClr val="FF33CC"/>
                </a:solidFill>
                <a:ea typeface="楷体_GB2312" pitchFamily="49" charset="-122"/>
              </a:rPr>
              <a:t>各种类群从简单到复杂排列的顺序是：</a:t>
            </a: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457200" y="40386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ea typeface="楷体_GB2312" pitchFamily="49" charset="-122"/>
              </a:rPr>
              <a:t>藻类植物</a:t>
            </a:r>
          </a:p>
        </p:txBody>
      </p:sp>
      <p:sp>
        <p:nvSpPr>
          <p:cNvPr id="18436" name="Oval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606550" y="6396038"/>
            <a:ext cx="457200" cy="25558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2590800" y="39624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ea typeface="楷体_GB2312" pitchFamily="49" charset="-122"/>
              </a:rPr>
              <a:t>苔藓植物</a:t>
            </a:r>
          </a:p>
        </p:txBody>
      </p:sp>
      <p:sp>
        <p:nvSpPr>
          <p:cNvPr id="139270" name="Line 6"/>
          <p:cNvSpPr>
            <a:spLocks noChangeShapeType="1"/>
          </p:cNvSpPr>
          <p:nvPr/>
        </p:nvSpPr>
        <p:spPr bwMode="auto">
          <a:xfrm>
            <a:off x="2209800" y="4267200"/>
            <a:ext cx="457200" cy="0"/>
          </a:xfrm>
          <a:prstGeom prst="line">
            <a:avLst/>
          </a:prstGeom>
          <a:noFill/>
          <a:ln w="19050">
            <a:solidFill>
              <a:srgbClr val="99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9271" name="Text Box 7"/>
          <p:cNvSpPr txBox="1">
            <a:spLocks noChangeArrowheads="1"/>
          </p:cNvSpPr>
          <p:nvPr/>
        </p:nvSpPr>
        <p:spPr bwMode="auto">
          <a:xfrm>
            <a:off x="1143000" y="4876800"/>
            <a:ext cx="754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ea typeface="楷体_GB2312" pitchFamily="49" charset="-122"/>
              </a:rPr>
              <a:t>被子植物（单子叶和双子叶植物）</a:t>
            </a:r>
          </a:p>
        </p:txBody>
      </p:sp>
      <p:sp>
        <p:nvSpPr>
          <p:cNvPr id="139272" name="Line 8"/>
          <p:cNvSpPr>
            <a:spLocks noChangeShapeType="1"/>
          </p:cNvSpPr>
          <p:nvPr/>
        </p:nvSpPr>
        <p:spPr bwMode="auto">
          <a:xfrm>
            <a:off x="609600" y="5181600"/>
            <a:ext cx="457200" cy="0"/>
          </a:xfrm>
          <a:prstGeom prst="line">
            <a:avLst/>
          </a:prstGeom>
          <a:noFill/>
          <a:ln w="19050">
            <a:solidFill>
              <a:srgbClr val="99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4495800" y="3962400"/>
            <a:ext cx="2057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ea typeface="楷体_GB2312" pitchFamily="49" charset="-122"/>
              </a:rPr>
              <a:t>蕨类植物</a:t>
            </a:r>
          </a:p>
        </p:txBody>
      </p:sp>
      <p:sp>
        <p:nvSpPr>
          <p:cNvPr id="139274" name="Line 10"/>
          <p:cNvSpPr>
            <a:spLocks noChangeShapeType="1"/>
          </p:cNvSpPr>
          <p:nvPr/>
        </p:nvSpPr>
        <p:spPr bwMode="auto">
          <a:xfrm>
            <a:off x="4191000" y="4191000"/>
            <a:ext cx="457200" cy="0"/>
          </a:xfrm>
          <a:prstGeom prst="line">
            <a:avLst/>
          </a:prstGeom>
          <a:noFill/>
          <a:ln w="19050">
            <a:solidFill>
              <a:srgbClr val="99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9275" name="Text Box 11"/>
          <p:cNvSpPr txBox="1">
            <a:spLocks noChangeArrowheads="1"/>
          </p:cNvSpPr>
          <p:nvPr/>
        </p:nvSpPr>
        <p:spPr bwMode="auto">
          <a:xfrm>
            <a:off x="6705600" y="3962400"/>
            <a:ext cx="243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FF33CC"/>
                </a:solidFill>
                <a:latin typeface="Times New Roman" pitchFamily="18" charset="0"/>
                <a:ea typeface="楷体_GB2312" pitchFamily="49" charset="-122"/>
              </a:rPr>
              <a:t>裸子植物</a:t>
            </a:r>
          </a:p>
        </p:txBody>
      </p:sp>
      <p:sp>
        <p:nvSpPr>
          <p:cNvPr id="139276" name="Line 12"/>
          <p:cNvSpPr>
            <a:spLocks noChangeShapeType="1"/>
          </p:cNvSpPr>
          <p:nvPr/>
        </p:nvSpPr>
        <p:spPr bwMode="auto">
          <a:xfrm>
            <a:off x="6248400" y="4191000"/>
            <a:ext cx="457200" cy="0"/>
          </a:xfrm>
          <a:prstGeom prst="line">
            <a:avLst/>
          </a:prstGeom>
          <a:noFill/>
          <a:ln w="19050">
            <a:solidFill>
              <a:srgbClr val="99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Rectangle 14"/>
          <p:cNvSpPr>
            <a:spLocks noChangeArrowheads="1"/>
          </p:cNvSpPr>
          <p:nvPr/>
        </p:nvSpPr>
        <p:spPr bwMode="auto">
          <a:xfrm>
            <a:off x="228600" y="381000"/>
            <a:ext cx="4114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0" lang="zh-CN" altLang="en-US" sz="480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举一反三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autoUpdateAnimBg="0"/>
      <p:bldP spid="139269" grpId="0" autoUpdateAnimBg="0"/>
      <p:bldP spid="139270" grpId="0" animBg="1"/>
      <p:bldP spid="139271" grpId="0" autoUpdateAnimBg="0"/>
      <p:bldP spid="139272" grpId="0" animBg="1"/>
      <p:bldP spid="139273" grpId="0" autoUpdateAnimBg="0"/>
      <p:bldP spid="139274" grpId="0" animBg="1"/>
      <p:bldP spid="139275" grpId="0" autoUpdateAnimBg="0"/>
      <p:bldP spid="13927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291512" cy="14986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植物分类考虑了植物的哪些特征？</a:t>
            </a:r>
            <a:r>
              <a:rPr lang="zh-CN" altLang="en-US" sz="4000" dirty="0" smtClean="0">
                <a:solidFill>
                  <a:schemeClr val="tx1"/>
                </a:solidFill>
              </a:rPr>
              <a:t/>
            </a:r>
            <a:br>
              <a:rPr lang="zh-CN" altLang="en-US" sz="4000" dirty="0" smtClean="0">
                <a:solidFill>
                  <a:schemeClr val="tx1"/>
                </a:solidFill>
              </a:rPr>
            </a:br>
            <a:endParaRPr lang="zh-CN" altLang="en-US" sz="4000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32038"/>
            <a:ext cx="8229600" cy="2105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4000" b="1" smtClean="0">
                <a:ea typeface="楷体_GB2312" pitchFamily="49" charset="-122"/>
              </a:rPr>
              <a:t>考虑了植物的</a:t>
            </a:r>
            <a:r>
              <a:rPr lang="zh-CN" altLang="en-US" sz="4000" b="1" smtClean="0">
                <a:solidFill>
                  <a:srgbClr val="FF0000"/>
                </a:solidFill>
                <a:ea typeface="楷体_GB2312" pitchFamily="49" charset="-122"/>
              </a:rPr>
              <a:t>根、茎、叶、叶脉、子叶、花、果实、种子</a:t>
            </a:r>
            <a:r>
              <a:rPr lang="zh-CN" altLang="en-US" sz="4000" b="1" smtClean="0">
                <a:ea typeface="楷体_GB2312" pitchFamily="49" charset="-122"/>
              </a:rPr>
              <a:t>等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 smtClean="0">
                <a:solidFill>
                  <a:srgbClr val="0000FF"/>
                </a:solidFill>
                <a:ea typeface="楷体_GB2312" pitchFamily="49" charset="-122"/>
              </a:rPr>
              <a:t>   </a:t>
            </a:r>
            <a:endParaRPr lang="zh-CN" altLang="en-US" sz="3600" b="1" smtClean="0">
              <a:ea typeface="楷体_GB2312" pitchFamily="49" charset="-122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思考</a:t>
            </a:r>
            <a:r>
              <a:rPr lang="en-US" altLang="zh-CN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27088" y="4076700"/>
            <a:ext cx="7561262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重点</a:t>
            </a:r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en-US" altLang="zh-CN" sz="3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被子植物中，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花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果实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种子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作为分类的</a:t>
            </a:r>
            <a:r>
              <a:rPr lang="zh-CN" altLang="en-US" sz="3600" b="1">
                <a:solidFill>
                  <a:srgbClr val="669900"/>
                </a:solidFill>
                <a:latin typeface="楷体_GB2312" pitchFamily="49" charset="-122"/>
                <a:ea typeface="楷体_GB2312" pitchFamily="49" charset="-122"/>
              </a:rPr>
              <a:t>重要依据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6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462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524625"/>
            <a:ext cx="504825" cy="33337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351838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6600" b="1">
                <a:solidFill>
                  <a:srgbClr val="FF0000"/>
                </a:solidFill>
                <a:latin typeface="Arial" pitchFamily="34" charset="0"/>
                <a:ea typeface="华文琥珀" pitchFamily="2" charset="-122"/>
              </a:rPr>
              <a:t>小结</a:t>
            </a:r>
            <a:r>
              <a:rPr kumimoji="0" lang="zh-CN" altLang="en-US" sz="6000" b="1">
                <a:solidFill>
                  <a:srgbClr val="FF0000"/>
                </a:solidFill>
                <a:latin typeface="Arial" pitchFamily="34" charset="0"/>
                <a:ea typeface="华文琥珀" pitchFamily="2" charset="-122"/>
              </a:rPr>
              <a:t>：</a:t>
            </a:r>
            <a:r>
              <a:rPr kumimoji="0" lang="zh-CN" altLang="en-US" sz="4800" b="1">
                <a:latin typeface="Arial" pitchFamily="34" charset="0"/>
              </a:rPr>
              <a:t>植物分类的依据是植物的＿＿＿＿，如被子植物的根、茎、叶、花、果实和种子的形态结构，从这些器官中发现它们的相同或不同的特征从而确定它们的＿＿＿关系。在被子植物中，＿、＿＿和＿＿往往作为分类的重要依据。　　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1763713" y="1412875"/>
            <a:ext cx="2303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sz="4000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形态结构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4211638" y="4292600"/>
            <a:ext cx="23034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sz="4800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亲缘</a:t>
            </a: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3924300" y="4941888"/>
            <a:ext cx="489743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zh-CN" altLang="en-US" sz="4800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花　果实　种子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autoUpdateAnimBg="0"/>
      <p:bldP spid="102404" grpId="0" autoUpdateAnimBg="0"/>
      <p:bldP spid="10240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93038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练习</a:t>
            </a:r>
            <a:r>
              <a:rPr lang="en-US" altLang="zh-CN" b="1" smtClean="0"/>
              <a:t>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85775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下列关于生物分类的叙述，错误的是（　）</a:t>
            </a:r>
          </a:p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、分类的基本单位是种</a:t>
            </a:r>
          </a:p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、分类的依据是生物在形态结构等方面的特征</a:t>
            </a:r>
          </a:p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、对生物进行科学分类，是认识和保护生物多样性的基础</a:t>
            </a:r>
          </a:p>
          <a:p>
            <a:pPr eaLnBrk="1" hangingPunct="1"/>
            <a:r>
              <a:rPr lang="en-US" altLang="zh-CN" b="1" smtClean="0"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b="1" smtClean="0">
                <a:latin typeface="黑体" pitchFamily="49" charset="-122"/>
                <a:ea typeface="黑体" pitchFamily="49" charset="-122"/>
              </a:rPr>
              <a:t>、在被子植物中，根、茎、叶往往作为分类的重要依据</a:t>
            </a: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7620000" y="1295400"/>
            <a:ext cx="10080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>
                <a:solidFill>
                  <a:srgbClr val="FF0000"/>
                </a:solidFill>
                <a:latin typeface="Arial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图片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052513"/>
            <a:ext cx="5181600" cy="1143000"/>
          </a:xfrm>
        </p:spPr>
        <p:txBody>
          <a:bodyPr/>
          <a:lstStyle/>
          <a:p>
            <a:pPr eaLnBrk="1" hangingPunct="1"/>
            <a:r>
              <a:rPr lang="zh-CN" altLang="en-US" sz="5400" b="1" smtClean="0">
                <a:solidFill>
                  <a:srgbClr val="0000FF"/>
                </a:solidFill>
                <a:ea typeface="楷体_GB2312" pitchFamily="49" charset="-122"/>
              </a:rPr>
              <a:t>第一节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36838"/>
            <a:ext cx="6400800" cy="1752600"/>
          </a:xfrm>
        </p:spPr>
        <p:txBody>
          <a:bodyPr/>
          <a:lstStyle/>
          <a:p>
            <a:pPr eaLnBrk="1" hangingPunct="1"/>
            <a:r>
              <a:rPr lang="zh-CN" altLang="en-US" sz="4400" b="1" smtClean="0">
                <a:solidFill>
                  <a:srgbClr val="0000FF"/>
                </a:solidFill>
                <a:ea typeface="楷体_GB2312" pitchFamily="49" charset="-122"/>
              </a:rPr>
              <a:t>尝试对生物进行分类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793038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练习</a:t>
            </a:r>
            <a:r>
              <a:rPr lang="en-US" altLang="zh-CN" b="1" smtClean="0"/>
              <a:t>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zh-CN" altLang="en-US" sz="4400" smtClean="0">
                <a:latin typeface="黑体" pitchFamily="49" charset="-122"/>
                <a:ea typeface="黑体" pitchFamily="49" charset="-122"/>
              </a:rPr>
              <a:t>在被子植物中，分类的重要依据是（　）</a:t>
            </a:r>
          </a:p>
          <a:p>
            <a:pPr eaLnBrk="1" hangingPunct="1"/>
            <a:r>
              <a:rPr lang="en-US" altLang="zh-CN" sz="4400" smtClean="0"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4400" smtClean="0">
                <a:latin typeface="黑体" pitchFamily="49" charset="-122"/>
                <a:ea typeface="黑体" pitchFamily="49" charset="-122"/>
              </a:rPr>
              <a:t>、根、茎、叶</a:t>
            </a:r>
          </a:p>
          <a:p>
            <a:pPr eaLnBrk="1" hangingPunct="1"/>
            <a:r>
              <a:rPr lang="en-US" altLang="zh-CN" sz="4400" smtClean="0"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4400" smtClean="0">
                <a:latin typeface="黑体" pitchFamily="49" charset="-122"/>
                <a:ea typeface="黑体" pitchFamily="49" charset="-122"/>
              </a:rPr>
              <a:t>、花、果实、种子</a:t>
            </a:r>
          </a:p>
          <a:p>
            <a:pPr eaLnBrk="1" hangingPunct="1"/>
            <a:r>
              <a:rPr lang="en-US" altLang="zh-CN" sz="4400" smtClean="0"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4400" smtClean="0">
                <a:latin typeface="黑体" pitchFamily="49" charset="-122"/>
                <a:ea typeface="黑体" pitchFamily="49" charset="-122"/>
              </a:rPr>
              <a:t>、茎和叶</a:t>
            </a:r>
          </a:p>
          <a:p>
            <a:pPr eaLnBrk="1" hangingPunct="1"/>
            <a:r>
              <a:rPr lang="en-US" altLang="zh-CN" sz="4400" smtClean="0">
                <a:latin typeface="黑体" pitchFamily="49" charset="-122"/>
                <a:ea typeface="黑体" pitchFamily="49" charset="-122"/>
              </a:rPr>
              <a:t>D</a:t>
            </a:r>
            <a:r>
              <a:rPr lang="zh-CN" altLang="en-US" sz="4400" smtClean="0">
                <a:latin typeface="黑体" pitchFamily="49" charset="-122"/>
                <a:ea typeface="黑体" pitchFamily="49" charset="-122"/>
              </a:rPr>
              <a:t>、花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484438" y="2276475"/>
            <a:ext cx="10080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7793038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练习</a:t>
            </a:r>
            <a:r>
              <a:rPr lang="en-US" altLang="zh-CN" b="1" smtClean="0"/>
              <a:t>3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裸子植物与被子植物的相同之处是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(</a:t>
            </a:r>
            <a:r>
              <a:rPr lang="en-US" altLang="zh-CN" sz="4000" smtClean="0">
                <a:latin typeface="Times New Roman" pitchFamily="18" charset="0"/>
                <a:ea typeface="黑体" pitchFamily="49" charset="-122"/>
              </a:rPr>
              <a:t> 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　 </a:t>
            </a: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A.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两者都有果实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两者都有种子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两者都有花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4000" smtClean="0"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4000" smtClean="0">
                <a:latin typeface="黑体" pitchFamily="49" charset="-122"/>
                <a:ea typeface="黑体" pitchFamily="49" charset="-122"/>
              </a:rPr>
              <a:t>两者都没有真正的根</a:t>
            </a:r>
          </a:p>
          <a:p>
            <a:pPr eaLnBrk="1" hangingPunct="1">
              <a:lnSpc>
                <a:spcPct val="90000"/>
              </a:lnSpc>
            </a:pPr>
            <a:endParaRPr lang="en-US" altLang="zh-CN" sz="400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514600" y="2438400"/>
            <a:ext cx="10080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7538"/>
            <a:ext cx="8410575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练习</a:t>
            </a:r>
            <a:r>
              <a:rPr lang="en-US" altLang="zh-CN" b="1" smtClean="0"/>
              <a:t>4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松、竹、梅称为</a:t>
            </a:r>
            <a:r>
              <a:rPr lang="zh-CN" altLang="en-US" sz="3600" smtClean="0">
                <a:latin typeface="Times New Roman" pitchFamily="18" charset="0"/>
                <a:ea typeface="黑体" pitchFamily="49" charset="-122"/>
              </a:rPr>
              <a:t>“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岁寒三友</a:t>
            </a:r>
            <a:r>
              <a:rPr lang="zh-CN" altLang="en-US" sz="3600" smtClean="0"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，这三种植物在分类上分别属于</a:t>
            </a: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(</a:t>
            </a:r>
            <a:r>
              <a:rPr lang="en-US" altLang="zh-CN" sz="3600" smtClean="0">
                <a:latin typeface="Times New Roman" pitchFamily="18" charset="0"/>
                <a:ea typeface="黑体" pitchFamily="49" charset="-122"/>
              </a:rPr>
              <a:t> 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　 </a:t>
            </a:r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。</a:t>
            </a:r>
          </a:p>
          <a:p>
            <a:pPr eaLnBrk="1" hangingPunct="1"/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A.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松是裸子植物，竹和梅是单子叶植物</a:t>
            </a:r>
          </a:p>
          <a:p>
            <a:pPr eaLnBrk="1" hangingPunct="1"/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松是裸子植物，竹和梅是被子植物</a:t>
            </a:r>
          </a:p>
          <a:p>
            <a:pPr eaLnBrk="1" hangingPunct="1"/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松是裸子植物，竹和梅是双子叶植物</a:t>
            </a:r>
          </a:p>
          <a:p>
            <a:pPr eaLnBrk="1" hangingPunct="1"/>
            <a:r>
              <a:rPr lang="en-US" altLang="zh-CN" sz="3600" smtClean="0"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3600" smtClean="0">
                <a:latin typeface="黑体" pitchFamily="49" charset="-122"/>
                <a:ea typeface="黑体" pitchFamily="49" charset="-122"/>
              </a:rPr>
              <a:t>松是裸子植物，竹和梅是蕨类植物</a:t>
            </a:r>
          </a:p>
          <a:p>
            <a:pPr eaLnBrk="1" hangingPunct="1"/>
            <a:endParaRPr lang="en-US" altLang="zh-CN" sz="360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5334000" y="2057400"/>
            <a:ext cx="10080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sz="4800">
                <a:solidFill>
                  <a:srgbClr val="FF0000"/>
                </a:solidFill>
                <a:latin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876800"/>
            <a:ext cx="2743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 descr="蜘蛛１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81451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鹿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26670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雌雄翠鸟在交配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350"/>
            <a:ext cx="22098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鲫鱼２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27432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蚯蚓１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71800"/>
            <a:ext cx="2590800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 descr="猫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19250"/>
            <a:ext cx="2362200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9" descr="蟾蜍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41300"/>
            <a:ext cx="22098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0" descr="丹顶鹤跳舞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89450"/>
            <a:ext cx="3048000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1" name="Picture 11" descr="黑猩猩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75" y="3810000"/>
            <a:ext cx="181133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Picture 12" descr="壁虎１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352800"/>
            <a:ext cx="1752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3" name="Picture 13" descr="蜜蜂２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13" y="158750"/>
            <a:ext cx="1817687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Picture 14" descr="蜥蜴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572000"/>
            <a:ext cx="1981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76200" y="6180138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丹顶鹤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828800" y="5799138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Times New Roman" pitchFamily="18" charset="0"/>
              </a:rPr>
              <a:t>猩猩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648200" y="5943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Times New Roman" pitchFamily="18" charset="0"/>
              </a:rPr>
              <a:t>蜥蜴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7239000" y="62484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龙虾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8382000" y="5341938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壁虎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6064250" y="44196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蚯蚓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5943600" y="1776413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鲫鱼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8153400" y="252413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蟾蜍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5607050" y="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翠鸟</a:t>
            </a:r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2057400" y="1455738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Times New Roman" pitchFamily="18" charset="0"/>
              </a:rPr>
              <a:t>蜜蜂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1219200" y="762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蜘蛛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57200" y="3810000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Times New Roman" pitchFamily="18" charset="0"/>
              </a:rPr>
              <a:t>坡鹿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4648200" y="2827338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</a:rPr>
              <a:t>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14375"/>
            <a:ext cx="8142288" cy="1876425"/>
          </a:xfrm>
        </p:spPr>
        <p:txBody>
          <a:bodyPr/>
          <a:lstStyle/>
          <a:p>
            <a:pPr eaLnBrk="1" hangingPunct="1"/>
            <a:r>
              <a:rPr lang="en-US" altLang="zh-CN" sz="3200" smtClean="0">
                <a:latin typeface="宋体" pitchFamily="2" charset="-122"/>
              </a:rPr>
              <a:t>   </a:t>
            </a:r>
            <a:r>
              <a:rPr lang="zh-CN" altLang="en-US" sz="3200" b="1" smtClean="0">
                <a:solidFill>
                  <a:srgbClr val="FF0000"/>
                </a:solidFill>
                <a:latin typeface="宋体" pitchFamily="2" charset="-122"/>
              </a:rPr>
              <a:t>观察与思考：</a:t>
            </a:r>
            <a:r>
              <a:rPr lang="zh-CN" altLang="en-US" sz="2800" b="1" smtClean="0">
                <a:latin typeface="宋体" pitchFamily="2" charset="-122"/>
              </a:rPr>
              <a:t>请同学们分小组，将下图所示动物进行讨论和分类，要求参考课本</a:t>
            </a:r>
            <a:r>
              <a:rPr lang="en-US" altLang="zh-CN" sz="2800" b="1" smtClean="0">
                <a:latin typeface="宋体" pitchFamily="2" charset="-122"/>
              </a:rPr>
              <a:t>P81</a:t>
            </a:r>
            <a:r>
              <a:rPr lang="zh-CN" altLang="en-US" sz="2800" b="1" smtClean="0">
                <a:latin typeface="宋体" pitchFamily="2" charset="-122"/>
              </a:rPr>
              <a:t>的植物分类的表解方式，用框写出分类依据一级一级的分，直到你认为分完为止，请</a:t>
            </a:r>
            <a:r>
              <a:rPr lang="en-US" altLang="zh-CN" sz="2800" b="1" smtClean="0">
                <a:latin typeface="宋体" pitchFamily="2" charset="-122"/>
              </a:rPr>
              <a:t>2</a:t>
            </a:r>
            <a:r>
              <a:rPr lang="zh-CN" altLang="en-US" sz="2800" b="1" smtClean="0">
                <a:latin typeface="宋体" pitchFamily="2" charset="-122"/>
              </a:rPr>
              <a:t>个小组上台展示</a:t>
            </a:r>
            <a:r>
              <a:rPr lang="zh-CN" altLang="en-US" sz="2400" smtClean="0">
                <a:latin typeface="宋体" pitchFamily="2" charset="-122"/>
              </a:rPr>
              <a:t> 。</a:t>
            </a:r>
          </a:p>
        </p:txBody>
      </p:sp>
      <p:pic>
        <p:nvPicPr>
          <p:cNvPr id="26627" name="Picture 3" descr="pic_447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0800"/>
            <a:ext cx="9144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Box 8"/>
          <p:cNvSpPr txBox="1">
            <a:spLocks noChangeArrowheads="1"/>
          </p:cNvSpPr>
          <p:nvPr/>
        </p:nvSpPr>
        <p:spPr bwMode="auto">
          <a:xfrm>
            <a:off x="357188" y="0"/>
            <a:ext cx="7786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C00000"/>
                </a:solidFill>
              </a:rPr>
              <a:t>二、动物的分类</a:t>
            </a:r>
            <a:endParaRPr lang="zh-CN" altLang="en-US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z="4800" b="1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609600"/>
            <a:ext cx="7772400" cy="5334000"/>
          </a:xfrm>
        </p:spPr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3581400" y="550863"/>
            <a:ext cx="3486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Times New Roman" pitchFamily="18" charset="0"/>
              </a:rPr>
              <a:t>动  物（</a:t>
            </a:r>
            <a:r>
              <a:rPr lang="en-US" altLang="zh-CN" sz="4000" b="1">
                <a:latin typeface="Times New Roman" pitchFamily="18" charset="0"/>
              </a:rPr>
              <a:t>11</a:t>
            </a:r>
            <a:r>
              <a:rPr lang="zh-CN" altLang="en-US" sz="4000" b="1">
                <a:latin typeface="Times New Roman" pitchFamily="18" charset="0"/>
              </a:rPr>
              <a:t>种）</a:t>
            </a: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4343400" y="1219200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828800" y="1676400"/>
            <a:ext cx="518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1828800" y="1676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7010400" y="16764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1203325" y="1935163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无脊椎</a:t>
            </a: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6324600" y="1935163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有脊椎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1828800" y="2514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914400" y="2819400"/>
            <a:ext cx="1828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914400" y="28194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2743200" y="28194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457200" y="2971800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蚯蚓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2127250" y="30480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蜜蜂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蜘蛛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7010400" y="2514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3886200" y="2743200"/>
            <a:ext cx="441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3886200" y="27432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52" name="Text Box 20"/>
          <p:cNvSpPr txBox="1">
            <a:spLocks noChangeArrowheads="1"/>
          </p:cNvSpPr>
          <p:nvPr/>
        </p:nvSpPr>
        <p:spPr bwMode="auto">
          <a:xfrm>
            <a:off x="3575050" y="3017838"/>
            <a:ext cx="996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鲫鱼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5029200" y="274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4565650" y="2987675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青蛙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蟾蜍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6248400" y="274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5784850" y="30480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蜥蜴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壁虎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7239000" y="274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58" name="Text Box 26"/>
          <p:cNvSpPr txBox="1">
            <a:spLocks noChangeArrowheads="1"/>
          </p:cNvSpPr>
          <p:nvPr/>
        </p:nvSpPr>
        <p:spPr bwMode="auto">
          <a:xfrm>
            <a:off x="6775450" y="3048000"/>
            <a:ext cx="1000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海鸥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27675" name="Line 27"/>
          <p:cNvSpPr>
            <a:spLocks noChangeShapeType="1"/>
          </p:cNvSpPr>
          <p:nvPr/>
        </p:nvSpPr>
        <p:spPr bwMode="auto">
          <a:xfrm>
            <a:off x="8305800" y="27432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0860" name="Text Box 28"/>
          <p:cNvSpPr txBox="1">
            <a:spLocks noChangeArrowheads="1"/>
          </p:cNvSpPr>
          <p:nvPr/>
        </p:nvSpPr>
        <p:spPr bwMode="auto">
          <a:xfrm>
            <a:off x="7772400" y="30480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猫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老虎</a:t>
            </a:r>
            <a:endParaRPr lang="zh-CN" altLang="en-US" sz="3200" b="1">
              <a:solidFill>
                <a:schemeClr val="folHlink"/>
              </a:solidFill>
              <a:latin typeface="Times New Roman" pitchFamily="18" charset="0"/>
            </a:endParaRPr>
          </a:p>
        </p:txBody>
      </p:sp>
      <p:sp>
        <p:nvSpPr>
          <p:cNvPr id="120861" name="AutoShape 29"/>
          <p:cNvSpPr>
            <a:spLocks noChangeArrowheads="1"/>
          </p:cNvSpPr>
          <p:nvPr/>
        </p:nvSpPr>
        <p:spPr bwMode="auto">
          <a:xfrm>
            <a:off x="914400" y="3581400"/>
            <a:ext cx="152400" cy="1066800"/>
          </a:xfrm>
          <a:prstGeom prst="down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2" name="AutoShape 30"/>
          <p:cNvSpPr>
            <a:spLocks noChangeArrowheads="1"/>
          </p:cNvSpPr>
          <p:nvPr/>
        </p:nvSpPr>
        <p:spPr bwMode="auto">
          <a:xfrm>
            <a:off x="2514600" y="41148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3" name="AutoShape 31"/>
          <p:cNvSpPr>
            <a:spLocks noChangeArrowheads="1"/>
          </p:cNvSpPr>
          <p:nvPr/>
        </p:nvSpPr>
        <p:spPr bwMode="auto">
          <a:xfrm>
            <a:off x="3810000" y="41148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4" name="AutoShape 32"/>
          <p:cNvSpPr>
            <a:spLocks noChangeArrowheads="1"/>
          </p:cNvSpPr>
          <p:nvPr/>
        </p:nvSpPr>
        <p:spPr bwMode="auto">
          <a:xfrm>
            <a:off x="4953000" y="41148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5" name="AutoShape 33"/>
          <p:cNvSpPr>
            <a:spLocks noChangeArrowheads="1"/>
          </p:cNvSpPr>
          <p:nvPr/>
        </p:nvSpPr>
        <p:spPr bwMode="auto">
          <a:xfrm>
            <a:off x="6172200" y="41148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6" name="AutoShape 34"/>
          <p:cNvSpPr>
            <a:spLocks noChangeArrowheads="1"/>
          </p:cNvSpPr>
          <p:nvPr/>
        </p:nvSpPr>
        <p:spPr bwMode="auto">
          <a:xfrm>
            <a:off x="7162800" y="3657600"/>
            <a:ext cx="152400" cy="1066800"/>
          </a:xfrm>
          <a:prstGeom prst="down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7" name="AutoShape 35"/>
          <p:cNvSpPr>
            <a:spLocks noChangeArrowheads="1"/>
          </p:cNvSpPr>
          <p:nvPr/>
        </p:nvSpPr>
        <p:spPr bwMode="auto">
          <a:xfrm>
            <a:off x="8229600" y="41148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68" name="Text Box 36"/>
          <p:cNvSpPr txBox="1">
            <a:spLocks noChangeArrowheads="1"/>
          </p:cNvSpPr>
          <p:nvPr/>
        </p:nvSpPr>
        <p:spPr bwMode="auto">
          <a:xfrm>
            <a:off x="533400" y="45593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环节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动物</a:t>
            </a:r>
          </a:p>
        </p:txBody>
      </p:sp>
      <p:sp>
        <p:nvSpPr>
          <p:cNvPr id="120869" name="Text Box 37"/>
          <p:cNvSpPr txBox="1">
            <a:spLocks noChangeArrowheads="1"/>
          </p:cNvSpPr>
          <p:nvPr/>
        </p:nvSpPr>
        <p:spPr bwMode="auto">
          <a:xfrm>
            <a:off x="2124075" y="46482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节肢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动物</a:t>
            </a:r>
          </a:p>
        </p:txBody>
      </p:sp>
      <p:sp>
        <p:nvSpPr>
          <p:cNvPr id="120870" name="Text Box 38"/>
          <p:cNvSpPr txBox="1">
            <a:spLocks noChangeArrowheads="1"/>
          </p:cNvSpPr>
          <p:nvPr/>
        </p:nvSpPr>
        <p:spPr bwMode="auto">
          <a:xfrm>
            <a:off x="3581400" y="4648200"/>
            <a:ext cx="5921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鱼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类</a:t>
            </a:r>
          </a:p>
        </p:txBody>
      </p:sp>
      <p:sp>
        <p:nvSpPr>
          <p:cNvPr id="120871" name="Text Box 39"/>
          <p:cNvSpPr txBox="1">
            <a:spLocks noChangeArrowheads="1"/>
          </p:cNvSpPr>
          <p:nvPr/>
        </p:nvSpPr>
        <p:spPr bwMode="auto">
          <a:xfrm>
            <a:off x="4572000" y="46482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两栖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类</a:t>
            </a:r>
          </a:p>
        </p:txBody>
      </p:sp>
      <p:sp>
        <p:nvSpPr>
          <p:cNvPr id="120872" name="Text Box 40"/>
          <p:cNvSpPr txBox="1">
            <a:spLocks noChangeArrowheads="1"/>
          </p:cNvSpPr>
          <p:nvPr/>
        </p:nvSpPr>
        <p:spPr bwMode="auto">
          <a:xfrm>
            <a:off x="5791200" y="46482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爬行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类</a:t>
            </a:r>
          </a:p>
        </p:txBody>
      </p:sp>
      <p:sp>
        <p:nvSpPr>
          <p:cNvPr id="120873" name="Text Box 41"/>
          <p:cNvSpPr txBox="1">
            <a:spLocks noChangeArrowheads="1"/>
          </p:cNvSpPr>
          <p:nvPr/>
        </p:nvSpPr>
        <p:spPr bwMode="auto">
          <a:xfrm>
            <a:off x="6934200" y="4648200"/>
            <a:ext cx="5921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鸟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类</a:t>
            </a:r>
          </a:p>
        </p:txBody>
      </p:sp>
      <p:sp>
        <p:nvSpPr>
          <p:cNvPr id="120874" name="Text Box 42"/>
          <p:cNvSpPr txBox="1">
            <a:spLocks noChangeArrowheads="1"/>
          </p:cNvSpPr>
          <p:nvPr/>
        </p:nvSpPr>
        <p:spPr bwMode="auto">
          <a:xfrm>
            <a:off x="7848600" y="4635500"/>
            <a:ext cx="10001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Times New Roman" pitchFamily="18" charset="0"/>
              </a:rPr>
              <a:t>哺乳</a:t>
            </a:r>
          </a:p>
          <a:p>
            <a:pPr eaLnBrk="1" hangingPunct="1"/>
            <a:r>
              <a:rPr lang="zh-CN" altLang="en-US" sz="3200" b="1">
                <a:latin typeface="Times New Roman" pitchFamily="18" charset="0"/>
              </a:rPr>
              <a:t>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0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0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0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0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0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0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0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0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0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0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0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0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0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0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0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0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0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 autoUpdateAnimBg="0"/>
      <p:bldP spid="120841" grpId="0" autoUpdateAnimBg="0"/>
      <p:bldP spid="120842" grpId="0" autoUpdateAnimBg="0"/>
      <p:bldP spid="120847" grpId="0" autoUpdateAnimBg="0"/>
      <p:bldP spid="120848" grpId="0" autoUpdateAnimBg="0"/>
      <p:bldP spid="120852" grpId="0" autoUpdateAnimBg="0"/>
      <p:bldP spid="120854" grpId="0" autoUpdateAnimBg="0"/>
      <p:bldP spid="120856" grpId="0" autoUpdateAnimBg="0"/>
      <p:bldP spid="120858" grpId="0" autoUpdateAnimBg="0"/>
      <p:bldP spid="120860" grpId="0" autoUpdateAnimBg="0"/>
      <p:bldP spid="120861" grpId="0" animBg="1"/>
      <p:bldP spid="120862" grpId="0" animBg="1"/>
      <p:bldP spid="120863" grpId="0" animBg="1"/>
      <p:bldP spid="120864" grpId="0" animBg="1"/>
      <p:bldP spid="120865" grpId="0" animBg="1"/>
      <p:bldP spid="120866" grpId="0" animBg="1"/>
      <p:bldP spid="120867" grpId="0" animBg="1"/>
      <p:bldP spid="120868" grpId="0" autoUpdateAnimBg="0"/>
      <p:bldP spid="120869" grpId="0" autoUpdateAnimBg="0"/>
      <p:bldP spid="120870" grpId="0" autoUpdateAnimBg="0"/>
      <p:bldP spid="120871" grpId="0" autoUpdateAnimBg="0"/>
      <p:bldP spid="120872" grpId="0" autoUpdateAnimBg="0"/>
      <p:bldP spid="120873" grpId="0" autoUpdateAnimBg="0"/>
      <p:bldP spid="12087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38200" y="534988"/>
            <a:ext cx="75247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 b="1">
                <a:latin typeface="Times New Roman" pitchFamily="18" charset="0"/>
              </a:rPr>
              <a:t>动物分类的依据：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838200" y="2055813"/>
            <a:ext cx="7407275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 i="1">
                <a:latin typeface="Times New Roman" pitchFamily="18" charset="0"/>
              </a:rPr>
              <a:t>根据动物的内部构造、外部形态、生理功能进行划分。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219200" y="685800"/>
            <a:ext cx="7086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latin typeface="Times New Roman" pitchFamily="18" charset="0"/>
                <a:ea typeface="楷体_GB2312" pitchFamily="49" charset="-122"/>
              </a:rPr>
              <a:t>练习：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38200" y="2125663"/>
            <a:ext cx="71628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4000" b="1">
                <a:latin typeface="Times New Roman" pitchFamily="18" charset="0"/>
                <a:ea typeface="楷体_GB2312" pitchFamily="49" charset="-122"/>
              </a:rPr>
              <a:t>、试就下表中每一项特征，写出正确的植物或动物类群名称，并分别举例写出</a:t>
            </a:r>
            <a:r>
              <a:rPr lang="en-US" altLang="zh-CN" sz="4000" b="1">
                <a:latin typeface="Times New Roman" pitchFamily="18" charset="0"/>
                <a:ea typeface="楷体_GB2312" pitchFamily="49" charset="-122"/>
              </a:rPr>
              <a:t>1-3</a:t>
            </a:r>
            <a:r>
              <a:rPr lang="zh-CN" altLang="en-US" sz="4000" b="1">
                <a:latin typeface="Times New Roman" pitchFamily="18" charset="0"/>
                <a:ea typeface="楷体_GB2312" pitchFamily="49" charset="-122"/>
              </a:rPr>
              <a:t>种植物或动物的名称。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066800" y="533400"/>
            <a:ext cx="1524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练习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09600" y="1592263"/>
            <a:ext cx="76200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4400" b="1">
                <a:latin typeface="Times New Roman" pitchFamily="18" charset="0"/>
                <a:ea typeface="楷体_GB2312" pitchFamily="49" charset="-122"/>
              </a:rPr>
              <a:t>、试就下表中每一项特征，写出正确的植物或动物类群名称，并分别举例写出</a:t>
            </a:r>
            <a:r>
              <a:rPr lang="en-US" altLang="zh-CN" sz="4400" b="1">
                <a:latin typeface="Times New Roman" pitchFamily="18" charset="0"/>
                <a:ea typeface="楷体_GB2312" pitchFamily="49" charset="-122"/>
              </a:rPr>
              <a:t>1-3</a:t>
            </a:r>
            <a:r>
              <a:rPr lang="zh-CN" altLang="en-US" sz="4400" b="1">
                <a:latin typeface="Times New Roman" pitchFamily="18" charset="0"/>
                <a:ea typeface="楷体_GB2312" pitchFamily="49" charset="-122"/>
              </a:rPr>
              <a:t>种植物或动物的名称。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632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12645" name="Group 5"/>
          <p:cNvGraphicFramePr>
            <a:graphicFrameLocks noGrp="1"/>
          </p:cNvGraphicFramePr>
          <p:nvPr/>
        </p:nvGraphicFramePr>
        <p:xfrm>
          <a:off x="381000" y="304800"/>
          <a:ext cx="8077200" cy="5519738"/>
        </p:xfrm>
        <a:graphic>
          <a:graphicData uri="http://schemas.openxmlformats.org/drawingml/2006/table">
            <a:tbl>
              <a:tblPr/>
              <a:tblGrid>
                <a:gridCol w="3557588"/>
                <a:gridCol w="2370137"/>
                <a:gridCol w="214947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  <a:tr h="1127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FF"/>
                    </a:solidFill>
                  </a:tcPr>
                </a:tc>
              </a:tr>
            </a:tbl>
          </a:graphicData>
        </a:graphic>
      </p:graphicFrame>
      <p:sp>
        <p:nvSpPr>
          <p:cNvPr id="30755" name="Text Box 35"/>
          <p:cNvSpPr txBox="1">
            <a:spLocks noChangeArrowheads="1"/>
          </p:cNvSpPr>
          <p:nvPr/>
        </p:nvSpPr>
        <p:spPr bwMode="auto">
          <a:xfrm>
            <a:off x="1143000" y="381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特征</a:t>
            </a:r>
          </a:p>
        </p:txBody>
      </p:sp>
      <p:sp>
        <p:nvSpPr>
          <p:cNvPr id="30756" name="Text Box 36"/>
          <p:cNvSpPr txBox="1">
            <a:spLocks noChangeArrowheads="1"/>
          </p:cNvSpPr>
          <p:nvPr/>
        </p:nvSpPr>
        <p:spPr bwMode="auto">
          <a:xfrm>
            <a:off x="4191000" y="4572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类别的名称</a:t>
            </a:r>
          </a:p>
        </p:txBody>
      </p:sp>
      <p:sp>
        <p:nvSpPr>
          <p:cNvPr id="30757" name="Text Box 37"/>
          <p:cNvSpPr txBox="1">
            <a:spLocks noChangeArrowheads="1"/>
          </p:cNvSpPr>
          <p:nvPr/>
        </p:nvSpPr>
        <p:spPr bwMode="auto">
          <a:xfrm>
            <a:off x="6858000" y="3810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举例</a:t>
            </a:r>
          </a:p>
        </p:txBody>
      </p:sp>
      <p:sp>
        <p:nvSpPr>
          <p:cNvPr id="30758" name="Text Box 38"/>
          <p:cNvSpPr txBox="1">
            <a:spLocks noChangeArrowheads="1"/>
          </p:cNvSpPr>
          <p:nvPr/>
        </p:nvSpPr>
        <p:spPr bwMode="auto">
          <a:xfrm>
            <a:off x="609600" y="990600"/>
            <a:ext cx="304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有花，两片子叶，叶脉一般具有网状脉</a:t>
            </a:r>
          </a:p>
        </p:txBody>
      </p:sp>
      <p:sp>
        <p:nvSpPr>
          <p:cNvPr id="30759" name="Text Box 39"/>
          <p:cNvSpPr txBox="1">
            <a:spLocks noChangeArrowheads="1"/>
          </p:cNvSpPr>
          <p:nvPr/>
        </p:nvSpPr>
        <p:spPr bwMode="auto">
          <a:xfrm>
            <a:off x="533400" y="1828800"/>
            <a:ext cx="3429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身体表面有硬而干燥的鳞片，卵生，体温不恒定</a:t>
            </a:r>
          </a:p>
        </p:txBody>
      </p:sp>
      <p:sp>
        <p:nvSpPr>
          <p:cNvPr id="30760" name="Text Box 40"/>
          <p:cNvSpPr txBox="1">
            <a:spLocks noChangeArrowheads="1"/>
          </p:cNvSpPr>
          <p:nvPr/>
        </p:nvSpPr>
        <p:spPr bwMode="auto">
          <a:xfrm>
            <a:off x="762000" y="31242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无花，种子裸露</a:t>
            </a:r>
          </a:p>
        </p:txBody>
      </p:sp>
      <p:sp>
        <p:nvSpPr>
          <p:cNvPr id="30761" name="Text Box 41"/>
          <p:cNvSpPr txBox="1">
            <a:spLocks noChangeArrowheads="1"/>
          </p:cNvSpPr>
          <p:nvPr/>
        </p:nvSpPr>
        <p:spPr bwMode="auto">
          <a:xfrm>
            <a:off x="609600" y="3810000"/>
            <a:ext cx="3429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简单的植物，不具有根、茎、叶</a:t>
            </a:r>
          </a:p>
        </p:txBody>
      </p:sp>
      <p:sp>
        <p:nvSpPr>
          <p:cNvPr id="30762" name="Text Box 42"/>
          <p:cNvSpPr txBox="1">
            <a:spLocks noChangeArrowheads="1"/>
          </p:cNvSpPr>
          <p:nvPr/>
        </p:nvSpPr>
        <p:spPr bwMode="auto">
          <a:xfrm>
            <a:off x="685800" y="4953000"/>
            <a:ext cx="3200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胎生雌性用乳汁哺育幼儿</a:t>
            </a:r>
          </a:p>
        </p:txBody>
      </p:sp>
      <p:sp>
        <p:nvSpPr>
          <p:cNvPr id="112683" name="Text Box 43"/>
          <p:cNvSpPr txBox="1">
            <a:spLocks noChangeArrowheads="1"/>
          </p:cNvSpPr>
          <p:nvPr/>
        </p:nvSpPr>
        <p:spPr bwMode="auto">
          <a:xfrm>
            <a:off x="4114800" y="10668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双子叶植物</a:t>
            </a:r>
          </a:p>
        </p:txBody>
      </p:sp>
      <p:sp>
        <p:nvSpPr>
          <p:cNvPr id="112684" name="Text Box 44"/>
          <p:cNvSpPr txBox="1">
            <a:spLocks noChangeArrowheads="1"/>
          </p:cNvSpPr>
          <p:nvPr/>
        </p:nvSpPr>
        <p:spPr bwMode="auto">
          <a:xfrm>
            <a:off x="4267200" y="21336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爬行动物</a:t>
            </a:r>
          </a:p>
        </p:txBody>
      </p:sp>
      <p:sp>
        <p:nvSpPr>
          <p:cNvPr id="112685" name="Text Box 45"/>
          <p:cNvSpPr txBox="1">
            <a:spLocks noChangeArrowheads="1"/>
          </p:cNvSpPr>
          <p:nvPr/>
        </p:nvSpPr>
        <p:spPr bwMode="auto">
          <a:xfrm>
            <a:off x="4191000" y="31242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裸子植物</a:t>
            </a:r>
          </a:p>
        </p:txBody>
      </p:sp>
      <p:sp>
        <p:nvSpPr>
          <p:cNvPr id="112686" name="Text Box 46"/>
          <p:cNvSpPr txBox="1">
            <a:spLocks noChangeArrowheads="1"/>
          </p:cNvSpPr>
          <p:nvPr/>
        </p:nvSpPr>
        <p:spPr bwMode="auto">
          <a:xfrm>
            <a:off x="4191000" y="4038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藻类植物</a:t>
            </a:r>
          </a:p>
        </p:txBody>
      </p:sp>
      <p:sp>
        <p:nvSpPr>
          <p:cNvPr id="112687" name="Text Box 47"/>
          <p:cNvSpPr txBox="1">
            <a:spLocks noChangeArrowheads="1"/>
          </p:cNvSpPr>
          <p:nvPr/>
        </p:nvSpPr>
        <p:spPr bwMode="auto">
          <a:xfrm>
            <a:off x="4191000" y="5105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latin typeface="Times New Roman" pitchFamily="18" charset="0"/>
                <a:ea typeface="楷体_GB2312" pitchFamily="49" charset="-122"/>
              </a:rPr>
              <a:t>哺乳动物</a:t>
            </a:r>
          </a:p>
        </p:txBody>
      </p:sp>
      <p:sp>
        <p:nvSpPr>
          <p:cNvPr id="30768" name="Text Box 48"/>
          <p:cNvSpPr txBox="1">
            <a:spLocks noChangeArrowheads="1"/>
          </p:cNvSpPr>
          <p:nvPr/>
        </p:nvSpPr>
        <p:spPr bwMode="auto">
          <a:xfrm>
            <a:off x="5435600" y="2060575"/>
            <a:ext cx="504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112689" name="Text Box 49"/>
          <p:cNvSpPr txBox="1">
            <a:spLocks noChangeArrowheads="1"/>
          </p:cNvSpPr>
          <p:nvPr/>
        </p:nvSpPr>
        <p:spPr bwMode="auto">
          <a:xfrm>
            <a:off x="6443663" y="981075"/>
            <a:ext cx="18002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>
                <a:latin typeface="Arial" pitchFamily="34" charset="0"/>
              </a:rPr>
              <a:t>花生、向日葵、大豆</a:t>
            </a:r>
          </a:p>
          <a:p>
            <a:pPr eaLnBrk="1" hangingPunct="1"/>
            <a:endParaRPr lang="en-US" altLang="zh-CN" sz="2000" b="1">
              <a:latin typeface="Arial" pitchFamily="34" charset="0"/>
            </a:endParaRPr>
          </a:p>
        </p:txBody>
      </p:sp>
      <p:sp>
        <p:nvSpPr>
          <p:cNvPr id="112690" name="Text Box 50"/>
          <p:cNvSpPr txBox="1">
            <a:spLocks noChangeArrowheads="1"/>
          </p:cNvSpPr>
          <p:nvPr/>
        </p:nvSpPr>
        <p:spPr bwMode="auto">
          <a:xfrm>
            <a:off x="6516688" y="2060575"/>
            <a:ext cx="1871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rial" pitchFamily="34" charset="0"/>
              </a:rPr>
              <a:t>壁虎、龟、蛇</a:t>
            </a:r>
          </a:p>
        </p:txBody>
      </p:sp>
      <p:sp>
        <p:nvSpPr>
          <p:cNvPr id="30771" name="Text Box 51"/>
          <p:cNvSpPr txBox="1">
            <a:spLocks noChangeArrowheads="1"/>
          </p:cNvSpPr>
          <p:nvPr/>
        </p:nvSpPr>
        <p:spPr bwMode="auto">
          <a:xfrm>
            <a:off x="6732588" y="3068638"/>
            <a:ext cx="1223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112692" name="Text Box 52"/>
          <p:cNvSpPr txBox="1">
            <a:spLocks noChangeArrowheads="1"/>
          </p:cNvSpPr>
          <p:nvPr/>
        </p:nvSpPr>
        <p:spPr bwMode="auto">
          <a:xfrm>
            <a:off x="6443663" y="3068638"/>
            <a:ext cx="18716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latin typeface="Arial" pitchFamily="34" charset="0"/>
              </a:rPr>
              <a:t>油松、水杉</a:t>
            </a:r>
          </a:p>
        </p:txBody>
      </p:sp>
      <p:sp>
        <p:nvSpPr>
          <p:cNvPr id="112693" name="Text Box 53"/>
          <p:cNvSpPr txBox="1">
            <a:spLocks noChangeArrowheads="1"/>
          </p:cNvSpPr>
          <p:nvPr/>
        </p:nvSpPr>
        <p:spPr bwMode="auto">
          <a:xfrm>
            <a:off x="6300788" y="3716338"/>
            <a:ext cx="165576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>
                <a:latin typeface="Arial" pitchFamily="34" charset="0"/>
              </a:rPr>
              <a:t>水绵、衣藻、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2000" b="1">
                <a:latin typeface="Arial" pitchFamily="34" charset="0"/>
              </a:rPr>
              <a:t>海带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 b="1">
              <a:latin typeface="Arial" pitchFamily="34" charset="0"/>
            </a:endParaRPr>
          </a:p>
        </p:txBody>
      </p:sp>
      <p:sp>
        <p:nvSpPr>
          <p:cNvPr id="112694" name="Text Box 54"/>
          <p:cNvSpPr txBox="1">
            <a:spLocks noChangeArrowheads="1"/>
          </p:cNvSpPr>
          <p:nvPr/>
        </p:nvSpPr>
        <p:spPr bwMode="auto">
          <a:xfrm>
            <a:off x="6372225" y="4933950"/>
            <a:ext cx="180022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000" b="1">
                <a:latin typeface="Arial" pitchFamily="34" charset="0"/>
              </a:rPr>
              <a:t>野马、猕猴、华南虎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 b="1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12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1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2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2000"/>
                                        <p:tgtEl>
                                          <p:spTgt spid="112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3" grpId="0" autoUpdateAnimBg="0"/>
      <p:bldP spid="112684" grpId="0" autoUpdateAnimBg="0"/>
      <p:bldP spid="112685" grpId="0" autoUpdateAnimBg="0"/>
      <p:bldP spid="112686" grpId="0" autoUpdateAnimBg="0"/>
      <p:bldP spid="112687" grpId="0" autoUpdateAnimBg="0"/>
      <p:bldP spid="112689" grpId="0"/>
      <p:bldP spid="112690" grpId="0"/>
      <p:bldP spid="112692" grpId="0"/>
      <p:bldP spid="112693" grpId="0"/>
      <p:bldP spid="11269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8064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3600" b="1">
                <a:latin typeface="Times New Roman" pitchFamily="18" charset="0"/>
                <a:ea typeface="楷体_GB2312" pitchFamily="49" charset="-122"/>
              </a:rPr>
              <a:t>、蜜蜂即是动物、无脊椎动物，节肢动物，又是昆虫。为什么同一种动物要冠以不同的类群名称？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5800" y="2438400"/>
            <a:ext cx="77724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不同的类群名称属于不同的分类等级，给蜜蜂冠以不同的类群名称是分类上的需要，它表明了蜜蜂在不同的分类等级中的位置。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5000" smtClean="0">
                <a:solidFill>
                  <a:srgbClr val="FF0000"/>
                </a:solidFill>
              </a:rPr>
              <a:t>学习目标：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2319338"/>
            <a:ext cx="8842375" cy="425291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0000FF"/>
                </a:solidFill>
              </a:rPr>
              <a:t>1</a:t>
            </a:r>
            <a:r>
              <a:rPr lang="zh-CN" altLang="en-US" sz="3600" smtClean="0">
                <a:solidFill>
                  <a:srgbClr val="0000FF"/>
                </a:solidFill>
              </a:rPr>
              <a:t>、熟记生物分类的概念及动植物分类的依据。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3600" smtClean="0">
                <a:solidFill>
                  <a:srgbClr val="0000FF"/>
                </a:solidFill>
              </a:rPr>
              <a:t>2</a:t>
            </a:r>
            <a:r>
              <a:rPr lang="zh-CN" altLang="en-US" sz="3600" smtClean="0">
                <a:solidFill>
                  <a:srgbClr val="0000FF"/>
                </a:solidFill>
              </a:rPr>
              <a:t>、尝试对植物和动物根据其结构特征进行分类，列举生物的主要类群。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96000" cy="1143000"/>
          </a:xfrm>
        </p:spPr>
        <p:txBody>
          <a:bodyPr/>
          <a:lstStyle/>
          <a:p>
            <a:pPr eaLnBrk="1" hangingPunct="1"/>
            <a:r>
              <a:rPr lang="zh-CN" altLang="en-US" sz="4800" b="1" smtClean="0">
                <a:solidFill>
                  <a:srgbClr val="FF0000"/>
                </a:solidFill>
              </a:rPr>
              <a:t>课后作业</a:t>
            </a:r>
            <a:r>
              <a:rPr lang="zh-CN" altLang="en-US" sz="4800" smtClean="0">
                <a:solidFill>
                  <a:srgbClr val="FF0000"/>
                </a:solidFill>
              </a:rPr>
              <a:t>：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33400" y="3124200"/>
            <a:ext cx="75438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、 请同学们对自己家里衣柜的衣物进行大致的分类。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、帮妈妈整理厨房，给调味品分分类好吗？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、对旅行包进行分类。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2296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     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华文行楷" pitchFamily="2" charset="-122"/>
              </a:rPr>
              <a:t>请大家从以下课题中任选一个进行分类体验，下一节课堂上进行交流，看哪个同学做的最好。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4"/>
          <p:cNvGrpSpPr>
            <a:grpSpLocks/>
          </p:cNvGrpSpPr>
          <p:nvPr/>
        </p:nvGrpSpPr>
        <p:grpSpPr bwMode="auto">
          <a:xfrm>
            <a:off x="1239838" y="0"/>
            <a:ext cx="2646362" cy="1547813"/>
            <a:chOff x="288" y="1872"/>
            <a:chExt cx="1667" cy="975"/>
          </a:xfrm>
        </p:grpSpPr>
        <p:pic>
          <p:nvPicPr>
            <p:cNvPr id="33805" name="Picture 5" descr="gif1450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872"/>
              <a:ext cx="755" cy="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6" name="Group 6"/>
            <p:cNvGrpSpPr>
              <a:grpSpLocks/>
            </p:cNvGrpSpPr>
            <p:nvPr/>
          </p:nvGrpSpPr>
          <p:grpSpPr bwMode="auto">
            <a:xfrm>
              <a:off x="288" y="1899"/>
              <a:ext cx="1056" cy="751"/>
              <a:chOff x="672" y="3493"/>
              <a:chExt cx="4176" cy="539"/>
            </a:xfrm>
          </p:grpSpPr>
          <p:sp>
            <p:nvSpPr>
              <p:cNvPr id="33808" name="AutoShape 7"/>
              <p:cNvSpPr>
                <a:spLocks noChangeArrowheads="1"/>
              </p:cNvSpPr>
              <p:nvPr/>
            </p:nvSpPr>
            <p:spPr bwMode="auto">
              <a:xfrm>
                <a:off x="672" y="3504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344" name="Text Box 8"/>
              <p:cNvSpPr txBox="1">
                <a:spLocks noChangeArrowheads="1"/>
              </p:cNvSpPr>
              <p:nvPr/>
            </p:nvSpPr>
            <p:spPr bwMode="auto">
              <a:xfrm>
                <a:off x="719" y="3493"/>
                <a:ext cx="4129" cy="2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kumimoji="0" lang="zh-CN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charset="0"/>
                  <a:ea typeface="幼圆" pitchFamily="49" charset="-122"/>
                </a:endParaRPr>
              </a:p>
            </p:txBody>
          </p:sp>
        </p:grpSp>
        <p:sp>
          <p:nvSpPr>
            <p:cNvPr id="33807" name="Text Box 9"/>
            <p:cNvSpPr txBox="1">
              <a:spLocks noChangeArrowheads="1"/>
            </p:cNvSpPr>
            <p:nvPr/>
          </p:nvSpPr>
          <p:spPr bwMode="auto">
            <a:xfrm>
              <a:off x="317" y="2097"/>
              <a:ext cx="148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r>
                <a:rPr kumimoji="0" lang="zh-CN" altLang="en-US" sz="2800">
                  <a:solidFill>
                    <a:srgbClr val="FF0000"/>
                  </a:solidFill>
                  <a:latin typeface="隶书" pitchFamily="49" charset="-122"/>
                  <a:ea typeface="隶书" pitchFamily="49" charset="-122"/>
                </a:rPr>
                <a:t>快乐学习</a:t>
              </a:r>
              <a:r>
                <a:rPr kumimoji="0" lang="en-US" altLang="zh-CN" sz="2800">
                  <a:solidFill>
                    <a:srgbClr val="FF0000"/>
                  </a:solidFill>
                  <a:latin typeface="隶书" pitchFamily="49" charset="-122"/>
                  <a:ea typeface="隶书" pitchFamily="49" charset="-122"/>
                </a:rPr>
                <a:t>!</a:t>
              </a:r>
            </a:p>
          </p:txBody>
        </p:sp>
      </p:grpSp>
      <p:grpSp>
        <p:nvGrpSpPr>
          <p:cNvPr id="33795" name="Group 10"/>
          <p:cNvGrpSpPr>
            <a:grpSpLocks/>
          </p:cNvGrpSpPr>
          <p:nvPr/>
        </p:nvGrpSpPr>
        <p:grpSpPr bwMode="auto">
          <a:xfrm>
            <a:off x="1908175" y="1557338"/>
            <a:ext cx="6838950" cy="4751387"/>
            <a:chOff x="1488" y="1920"/>
            <a:chExt cx="3360" cy="1344"/>
          </a:xfrm>
        </p:grpSpPr>
        <p:grpSp>
          <p:nvGrpSpPr>
            <p:cNvPr id="33798" name="Group 11"/>
            <p:cNvGrpSpPr>
              <a:grpSpLocks/>
            </p:cNvGrpSpPr>
            <p:nvPr/>
          </p:nvGrpSpPr>
          <p:grpSpPr bwMode="auto">
            <a:xfrm>
              <a:off x="1488" y="1920"/>
              <a:ext cx="3360" cy="1344"/>
              <a:chOff x="1872" y="48"/>
              <a:chExt cx="2160" cy="864"/>
            </a:xfrm>
          </p:grpSpPr>
          <p:sp>
            <p:nvSpPr>
              <p:cNvPr id="14348" name="AutoShape 12"/>
              <p:cNvSpPr>
                <a:spLocks noChangeArrowheads="1"/>
              </p:cNvSpPr>
              <p:nvPr/>
            </p:nvSpPr>
            <p:spPr bwMode="auto">
              <a:xfrm>
                <a:off x="1872" y="48"/>
                <a:ext cx="2160" cy="864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r>
                  <a:rPr kumimoji="0" lang="en-US" altLang="zh-CN" sz="6000" b="1"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charset="0"/>
                    <a:ea typeface="华文行楷" pitchFamily="2" charset="-122"/>
                  </a:rPr>
                  <a:t>  </a:t>
                </a:r>
              </a:p>
            </p:txBody>
          </p:sp>
          <p:pic>
            <p:nvPicPr>
              <p:cNvPr id="33804" name="Picture 13" descr="GTH_001"/>
              <p:cNvPicPr>
                <a:picLocks noChangeAspect="1" noChangeArrowheads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4" y="262"/>
                <a:ext cx="356" cy="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3799" name="Group 14"/>
            <p:cNvGrpSpPr>
              <a:grpSpLocks/>
            </p:cNvGrpSpPr>
            <p:nvPr/>
          </p:nvGrpSpPr>
          <p:grpSpPr bwMode="auto">
            <a:xfrm>
              <a:off x="1920" y="2112"/>
              <a:ext cx="1872" cy="960"/>
              <a:chOff x="1920" y="2112"/>
              <a:chExt cx="1872" cy="960"/>
            </a:xfrm>
          </p:grpSpPr>
          <p:sp>
            <p:nvSpPr>
              <p:cNvPr id="33800" name="WordArt 15"/>
              <p:cNvSpPr>
                <a:spLocks noChangeArrowheads="1" noChangeShapeType="1"/>
              </p:cNvSpPr>
              <p:nvPr/>
            </p:nvSpPr>
            <p:spPr bwMode="auto">
              <a:xfrm>
                <a:off x="1920" y="2112"/>
                <a:ext cx="1872" cy="960"/>
              </a:xfrm>
              <a:prstGeom prst="rect">
                <a:avLst/>
              </a:prstGeom>
            </p:spPr>
            <p:txBody>
              <a:bodyPr wrap="none" fromWordArt="1">
                <a:prstTxWarp prst="textFadeRight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zh-CN" altLang="en-US" sz="3600" kern="10">
                    <a:ln w="9525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宋体"/>
                    <a:ea typeface="宋体"/>
                  </a:rPr>
                  <a:t>再    见</a:t>
                </a:r>
              </a:p>
            </p:txBody>
          </p:sp>
          <p:pic>
            <p:nvPicPr>
              <p:cNvPr id="33801" name="Picture 16" descr="051（致敬）"/>
              <p:cNvPicPr>
                <a:picLocks noChangeAspect="1" noChangeArrowheads="1" noCrop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6" y="2160"/>
                <a:ext cx="426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02" name="Picture 17" descr="052（致敬）"/>
              <p:cNvPicPr>
                <a:picLocks noChangeAspect="1" noChangeArrowheads="1" noCrop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2208"/>
                <a:ext cx="411" cy="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3796" name="Picture 20" descr="右开门箭头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400800"/>
            <a:ext cx="3889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1" descr="左开门箭头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400800"/>
            <a:ext cx="3889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57200" y="533400"/>
            <a:ext cx="9164638" cy="1524000"/>
          </a:xfrm>
        </p:spPr>
        <p:txBody>
          <a:bodyPr/>
          <a:lstStyle/>
          <a:p>
            <a:pPr eaLnBrk="1" hangingPunct="1"/>
            <a:r>
              <a:rPr lang="zh-CN" altLang="en-US" sz="6600" b="1" smtClean="0">
                <a:solidFill>
                  <a:srgbClr val="FC0000"/>
                </a:solidFill>
                <a:ea typeface="楷体_GB2312" pitchFamily="49" charset="-122"/>
              </a:rPr>
              <a:t>二、植物分类的依据：</a:t>
            </a:r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0" y="2819400"/>
            <a:ext cx="914400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以</a:t>
            </a:r>
            <a:r>
              <a:rPr lang="zh-CN" altLang="en-US" sz="4400" b="1">
                <a:solidFill>
                  <a:srgbClr val="FC0000"/>
                </a:solidFill>
                <a:latin typeface="Times New Roman" pitchFamily="18" charset="0"/>
                <a:ea typeface="楷体_GB2312" pitchFamily="49" charset="-122"/>
              </a:rPr>
              <a:t>植物的形态结构</a:t>
            </a:r>
            <a:r>
              <a:rPr lang="zh-CN" altLang="en-US" sz="44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作为分类的依据。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在被子植物中，</a:t>
            </a:r>
            <a:r>
              <a:rPr lang="zh-CN" altLang="en-US" sz="4400" b="1">
                <a:solidFill>
                  <a:srgbClr val="FC0000"/>
                </a:solidFill>
                <a:latin typeface="Times New Roman" pitchFamily="18" charset="0"/>
                <a:ea typeface="楷体_GB2312" pitchFamily="49" charset="-122"/>
              </a:rPr>
              <a:t>花、果实、种子</a:t>
            </a:r>
            <a:r>
              <a:rPr lang="zh-CN" altLang="en-US" sz="44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往往作为分类的重要依据。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2286000" y="1981200"/>
            <a:ext cx="44196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宋体"/>
                <a:ea typeface="宋体"/>
              </a:rPr>
              <a:t>谢谢！</a:t>
            </a:r>
          </a:p>
        </p:txBody>
      </p:sp>
      <p:pic>
        <p:nvPicPr>
          <p:cNvPr id="35843" name="Picture 3" descr="s02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953000"/>
            <a:ext cx="11811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3810000"/>
            <a:ext cx="9144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latin typeface="Times New Roman" pitchFamily="18" charset="0"/>
              </a:rPr>
              <a:t>    </a:t>
            </a:r>
            <a:r>
              <a:rPr lang="zh-CN" altLang="en-US" sz="6000" b="1">
                <a:solidFill>
                  <a:srgbClr val="D4FB57"/>
                </a:solidFill>
                <a:latin typeface="Times New Roman" pitchFamily="18" charset="0"/>
              </a:rPr>
              <a:t>尝试对生物进行分类</a:t>
            </a:r>
          </a:p>
          <a:p>
            <a:pPr eaLnBrk="1" hangingPunct="1"/>
            <a:r>
              <a:rPr lang="zh-CN" altLang="en-US" sz="3200" b="1">
                <a:solidFill>
                  <a:srgbClr val="D4FB57"/>
                </a:solidFill>
                <a:latin typeface="Times New Roman" pitchFamily="18" charset="0"/>
              </a:rPr>
              <a:t>                                        </a:t>
            </a:r>
          </a:p>
          <a:p>
            <a:pPr eaLnBrk="1" hangingPunct="1"/>
            <a:r>
              <a:rPr lang="zh-CN" altLang="en-US" sz="3200" b="1">
                <a:solidFill>
                  <a:srgbClr val="D4FB57"/>
                </a:solidFill>
                <a:latin typeface="Times New Roman" pitchFamily="18" charset="0"/>
              </a:rPr>
              <a:t>                                                </a:t>
            </a:r>
            <a:endParaRPr lang="zh-CN" altLang="en-US" b="1">
              <a:solidFill>
                <a:srgbClr val="D4FB57"/>
              </a:solidFill>
              <a:latin typeface="Times New Roman" pitchFamily="18" charset="0"/>
            </a:endParaRPr>
          </a:p>
        </p:txBody>
      </p:sp>
      <p:pic>
        <p:nvPicPr>
          <p:cNvPr id="36867" name="Picture 3" descr="GIFXS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1026"/>
          <p:cNvGrpSpPr>
            <a:grpSpLocks/>
          </p:cNvGrpSpPr>
          <p:nvPr/>
        </p:nvGrpSpPr>
        <p:grpSpPr bwMode="auto">
          <a:xfrm>
            <a:off x="6781800" y="4572000"/>
            <a:ext cx="2362200" cy="1835150"/>
            <a:chOff x="4272" y="3020"/>
            <a:chExt cx="1488" cy="1156"/>
          </a:xfrm>
        </p:grpSpPr>
        <p:pic>
          <p:nvPicPr>
            <p:cNvPr id="37902" name="Picture 1027" descr="20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3020"/>
              <a:ext cx="1488" cy="1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3" name="Text Box 1028"/>
            <p:cNvSpPr txBox="1">
              <a:spLocks noChangeArrowheads="1"/>
            </p:cNvSpPr>
            <p:nvPr/>
          </p:nvSpPr>
          <p:spPr bwMode="auto">
            <a:xfrm>
              <a:off x="4560" y="3484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1800">
                  <a:solidFill>
                    <a:srgbClr val="FF3399"/>
                  </a:solidFill>
                  <a:latin typeface="Times New Roman" pitchFamily="18" charset="0"/>
                </a:rPr>
                <a:t>驶向胜彼岸</a:t>
              </a:r>
            </a:p>
          </p:txBody>
        </p:sp>
      </p:grpSp>
      <p:sp>
        <p:nvSpPr>
          <p:cNvPr id="37891" name="Rectangle 1029"/>
          <p:cNvSpPr>
            <a:spLocks noGrp="1" noChangeArrowheads="1"/>
          </p:cNvSpPr>
          <p:nvPr>
            <p:ph type="title"/>
          </p:nvPr>
        </p:nvSpPr>
        <p:spPr>
          <a:xfrm>
            <a:off x="4724400" y="381000"/>
            <a:ext cx="4191000" cy="533400"/>
          </a:xfrm>
        </p:spPr>
        <p:txBody>
          <a:bodyPr/>
          <a:lstStyle/>
          <a:p>
            <a:pPr algn="ctr" eaLnBrk="1" hangingPunct="1"/>
            <a:r>
              <a:rPr lang="zh-CN" altLang="en-US" sz="2800" b="1" smtClean="0">
                <a:solidFill>
                  <a:schemeClr val="bg2"/>
                </a:solidFill>
                <a:ea typeface="隶书" pitchFamily="49" charset="-122"/>
              </a:rPr>
              <a:t>对各种生物怎样学习</a:t>
            </a:r>
          </a:p>
        </p:txBody>
      </p:sp>
      <p:pic>
        <p:nvPicPr>
          <p:cNvPr id="37892" name="Picture 1030" descr="右开门箭头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663" y="6400800"/>
            <a:ext cx="38893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1031" descr="左开门箭头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663" y="6400800"/>
            <a:ext cx="38893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AutoShape 103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12063" y="6400800"/>
            <a:ext cx="598487" cy="336550"/>
          </a:xfrm>
          <a:prstGeom prst="actionButtonEnd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7895" name="Group 1033"/>
          <p:cNvGrpSpPr>
            <a:grpSpLocks/>
          </p:cNvGrpSpPr>
          <p:nvPr/>
        </p:nvGrpSpPr>
        <p:grpSpPr bwMode="auto">
          <a:xfrm>
            <a:off x="381000" y="228600"/>
            <a:ext cx="3581400" cy="685800"/>
            <a:chOff x="768" y="336"/>
            <a:chExt cx="2256" cy="432"/>
          </a:xfrm>
        </p:grpSpPr>
        <p:sp>
          <p:nvSpPr>
            <p:cNvPr id="37898" name="Rectangle 1034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b="1">
                  <a:latin typeface="Times New Roman" pitchFamily="18" charset="0"/>
                  <a:ea typeface="隶书" pitchFamily="49" charset="-122"/>
                </a:rPr>
                <a:t>经验总结</a:t>
              </a:r>
              <a:endParaRPr lang="zh-CN" altLang="en-US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66571" name="Rectangle 1035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3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37900" name="Picture 1036" descr="678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01" name="Picture 1037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6574" name="Rectangle 1038"/>
          <p:cNvSpPr>
            <a:spLocks noGrp="1" noChangeArrowheads="1"/>
          </p:cNvSpPr>
          <p:nvPr/>
        </p:nvSpPr>
        <p:spPr bwMode="auto">
          <a:xfrm>
            <a:off x="-685800" y="1828800"/>
            <a:ext cx="98298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lvl="3"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</a:pPr>
            <a:r>
              <a:rPr lang="en-US" altLang="zh-CN" sz="6600">
                <a:solidFill>
                  <a:srgbClr val="D4FB57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6600">
                <a:solidFill>
                  <a:srgbClr val="D4FB57"/>
                </a:solidFill>
                <a:latin typeface="华文中宋" pitchFamily="2" charset="-122"/>
                <a:ea typeface="华文中宋" pitchFamily="2" charset="-122"/>
              </a:rPr>
              <a:t>、一种一种的学习？</a:t>
            </a:r>
          </a:p>
        </p:txBody>
      </p:sp>
      <p:sp>
        <p:nvSpPr>
          <p:cNvPr id="66576" name="Rectangle 1040"/>
          <p:cNvSpPr>
            <a:spLocks noChangeArrowheads="1"/>
          </p:cNvSpPr>
          <p:nvPr/>
        </p:nvSpPr>
        <p:spPr bwMode="auto">
          <a:xfrm>
            <a:off x="990600" y="3860800"/>
            <a:ext cx="8153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6600">
                <a:solidFill>
                  <a:srgbClr val="D4FB57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6600">
                <a:solidFill>
                  <a:srgbClr val="D4FB57"/>
                </a:solidFill>
                <a:latin typeface="华文中宋" pitchFamily="2" charset="-122"/>
                <a:ea typeface="华文中宋" pitchFamily="2" charset="-122"/>
              </a:rPr>
              <a:t>、分类来学习？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6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4" grpId="0" autoUpdateAnimBg="0"/>
      <p:bldP spid="6657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050925" y="611188"/>
            <a:ext cx="56896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 b="1">
                <a:latin typeface="Times New Roman" pitchFamily="18" charset="0"/>
              </a:rPr>
              <a:t>分类的依据：</a:t>
            </a: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990600" y="2514600"/>
            <a:ext cx="73310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latin typeface="Times New Roman" pitchFamily="18" charset="0"/>
              </a:rPr>
              <a:t>根据生物的相同点和不同点进行分类。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1219200"/>
            <a:ext cx="4724400" cy="685800"/>
          </a:xfrm>
        </p:spPr>
        <p:txBody>
          <a:bodyPr/>
          <a:lstStyle/>
          <a:p>
            <a:pPr eaLnBrk="1" hangingPunct="1"/>
            <a:r>
              <a:rPr lang="zh-CN" altLang="en-US" sz="6600" smtClean="0">
                <a:solidFill>
                  <a:schemeClr val="tx1"/>
                </a:solidFill>
                <a:ea typeface="隶书" pitchFamily="49" charset="-122"/>
              </a:rPr>
              <a:t>回味无穷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347913"/>
            <a:ext cx="8153400" cy="45100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z="4400" b="1" i="1" smtClean="0">
                <a:ea typeface="隶书" pitchFamily="49" charset="-122"/>
              </a:rPr>
              <a:t>1</a:t>
            </a:r>
            <a:r>
              <a:rPr lang="zh-CN" altLang="en-US" sz="4400" b="1" i="1" smtClean="0">
                <a:ea typeface="隶书" pitchFamily="49" charset="-122"/>
              </a:rPr>
              <a:t>、确定第一步分类依据。</a:t>
            </a:r>
          </a:p>
          <a:p>
            <a:pPr>
              <a:spcBef>
                <a:spcPct val="0"/>
              </a:spcBef>
            </a:pPr>
            <a:r>
              <a:rPr lang="en-US" altLang="zh-CN" sz="4400" b="1" i="1" smtClean="0">
                <a:ea typeface="隶书" pitchFamily="49" charset="-122"/>
              </a:rPr>
              <a:t>2</a:t>
            </a:r>
            <a:r>
              <a:rPr lang="zh-CN" altLang="en-US" sz="4400" b="1" i="1" smtClean="0">
                <a:ea typeface="隶书" pitchFamily="49" charset="-122"/>
              </a:rPr>
              <a:t>、确定下一级分类依据。</a:t>
            </a:r>
          </a:p>
          <a:p>
            <a:pPr>
              <a:spcBef>
                <a:spcPct val="0"/>
              </a:spcBef>
            </a:pPr>
            <a:r>
              <a:rPr lang="en-US" altLang="zh-CN" sz="4400" b="1" i="1" smtClean="0">
                <a:ea typeface="隶书" pitchFamily="49" charset="-122"/>
              </a:rPr>
              <a:t>3</a:t>
            </a:r>
            <a:r>
              <a:rPr lang="zh-CN" altLang="en-US" sz="4400" b="1" i="1" smtClean="0">
                <a:ea typeface="隶书" pitchFamily="49" charset="-122"/>
              </a:rPr>
              <a:t>、一步一步直到全部分开。</a:t>
            </a:r>
          </a:p>
          <a:p>
            <a:pPr>
              <a:spcBef>
                <a:spcPct val="0"/>
              </a:spcBef>
            </a:pPr>
            <a:r>
              <a:rPr lang="zh-CN" altLang="en-US" sz="4400" b="1" i="1" smtClean="0">
                <a:ea typeface="隶书" pitchFamily="49" charset="-122"/>
              </a:rPr>
              <a:t>重点总结：尝试根据植物和动物的特征进行分类</a:t>
            </a:r>
          </a:p>
        </p:txBody>
      </p:sp>
      <p:grpSp>
        <p:nvGrpSpPr>
          <p:cNvPr id="39940" name="Group 5"/>
          <p:cNvGrpSpPr>
            <a:grpSpLocks/>
          </p:cNvGrpSpPr>
          <p:nvPr/>
        </p:nvGrpSpPr>
        <p:grpSpPr bwMode="auto">
          <a:xfrm>
            <a:off x="0" y="0"/>
            <a:ext cx="4114800" cy="930275"/>
            <a:chOff x="480" y="2592"/>
            <a:chExt cx="1776" cy="586"/>
          </a:xfrm>
        </p:grpSpPr>
        <p:grpSp>
          <p:nvGrpSpPr>
            <p:cNvPr id="39943" name="Group 6"/>
            <p:cNvGrpSpPr>
              <a:grpSpLocks/>
            </p:cNvGrpSpPr>
            <p:nvPr/>
          </p:nvGrpSpPr>
          <p:grpSpPr bwMode="auto">
            <a:xfrm>
              <a:off x="480" y="2592"/>
              <a:ext cx="1680" cy="586"/>
              <a:chOff x="672" y="3439"/>
              <a:chExt cx="4176" cy="593"/>
            </a:xfrm>
          </p:grpSpPr>
          <p:sp>
            <p:nvSpPr>
              <p:cNvPr id="39946" name="AutoShape 7"/>
              <p:cNvSpPr>
                <a:spLocks noChangeArrowheads="1"/>
              </p:cNvSpPr>
              <p:nvPr/>
            </p:nvSpPr>
            <p:spPr bwMode="auto">
              <a:xfrm>
                <a:off x="672" y="3504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6" name="Text Box 8"/>
              <p:cNvSpPr txBox="1">
                <a:spLocks noChangeArrowheads="1"/>
              </p:cNvSpPr>
              <p:nvPr/>
            </p:nvSpPr>
            <p:spPr bwMode="auto">
              <a:xfrm>
                <a:off x="720" y="3439"/>
                <a:ext cx="4128" cy="37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 eaLnBrk="0" hangingPunct="0">
                  <a:defRPr/>
                </a:pPr>
                <a:endParaRPr kumimoji="0" lang="zh-CN" altLang="zh-CN" sz="3200" b="1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charset="0"/>
                  <a:ea typeface="幼圆" pitchFamily="49" charset="-122"/>
                </a:endParaRPr>
              </a:p>
            </p:txBody>
          </p:sp>
        </p:grpSp>
        <p:pic>
          <p:nvPicPr>
            <p:cNvPr id="39944" name="Picture 9" descr="打开书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2736"/>
              <a:ext cx="39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5" name="Text Box 10"/>
            <p:cNvSpPr txBox="1">
              <a:spLocks noChangeArrowheads="1"/>
            </p:cNvSpPr>
            <p:nvPr/>
          </p:nvSpPr>
          <p:spPr bwMode="auto">
            <a:xfrm>
              <a:off x="528" y="2736"/>
              <a:ext cx="172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200">
                  <a:solidFill>
                    <a:srgbClr val="FF0000"/>
                  </a:solidFill>
                  <a:latin typeface="Times New Roman" pitchFamily="18" charset="0"/>
                  <a:ea typeface="隶书" pitchFamily="49" charset="-122"/>
                </a:rPr>
                <a:t>小结                拓展</a:t>
              </a:r>
            </a:p>
          </p:txBody>
        </p:sp>
      </p:grpSp>
      <p:pic>
        <p:nvPicPr>
          <p:cNvPr id="39941" name="Picture 32" descr="右开门箭头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400800"/>
            <a:ext cx="3889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33" descr="左开门箭头">
            <a:hlinkClick r:id="" action="ppaction://hlinkshowjump?jump=previousslide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400800"/>
            <a:ext cx="388938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0"/>
            <a:ext cx="7772400" cy="1600200"/>
          </a:xfrm>
        </p:spPr>
        <p:txBody>
          <a:bodyPr/>
          <a:lstStyle/>
          <a:p>
            <a:pPr eaLnBrk="1" hangingPunct="1"/>
            <a:r>
              <a:rPr lang="zh-CN" altLang="en-US" sz="4800" b="1" smtClean="0">
                <a:solidFill>
                  <a:srgbClr val="FF0000"/>
                </a:solidFill>
                <a:ea typeface="华文行楷" pitchFamily="2" charset="-122"/>
              </a:rPr>
              <a:t>　     </a:t>
            </a:r>
            <a:r>
              <a:rPr lang="zh-CN" altLang="en-US" sz="6600" b="1" smtClean="0">
                <a:solidFill>
                  <a:schemeClr val="folHlink"/>
                </a:solidFill>
                <a:ea typeface="华文行楷" pitchFamily="2" charset="-122"/>
              </a:rPr>
              <a:t>自主学习</a:t>
            </a:r>
            <a:br>
              <a:rPr lang="zh-CN" altLang="en-US" sz="6600" b="1" smtClean="0">
                <a:solidFill>
                  <a:schemeClr val="folHlink"/>
                </a:solidFill>
                <a:ea typeface="华文行楷" pitchFamily="2" charset="-122"/>
              </a:rPr>
            </a:br>
            <a:r>
              <a:rPr lang="zh-CN" altLang="en-US" sz="4800" b="1" smtClean="0">
                <a:solidFill>
                  <a:srgbClr val="FF0000"/>
                </a:solidFill>
                <a:ea typeface="华文行楷" pitchFamily="2" charset="-122"/>
              </a:rPr>
              <a:t>  </a:t>
            </a: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1</a:t>
            </a:r>
            <a:r>
              <a:rPr lang="zh-CN" altLang="en-US" sz="4800" b="1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、什么是生物分类</a:t>
            </a: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?</a:t>
            </a:r>
            <a:b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</a:br>
            <a:endParaRPr lang="en-US" altLang="zh-CN" sz="4800" b="1" smtClean="0">
              <a:solidFill>
                <a:srgbClr val="FF0000"/>
              </a:solidFill>
              <a:ea typeface="华文行楷" pitchFamily="2" charset="-122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124200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2</a:t>
            </a:r>
            <a:r>
              <a:rPr lang="zh-CN" altLang="en-US" sz="4800" b="1" smtClean="0">
                <a:solidFill>
                  <a:srgbClr val="FF0000"/>
                </a:solidFill>
                <a:ea typeface="华文行楷" pitchFamily="2" charset="-122"/>
              </a:rPr>
              <a:t>、要对生物进行分类，依据是什么</a:t>
            </a: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3</a:t>
            </a:r>
            <a:r>
              <a:rPr lang="zh-CN" altLang="en-US" sz="4800" b="1" smtClean="0">
                <a:solidFill>
                  <a:srgbClr val="FF0000"/>
                </a:solidFill>
                <a:ea typeface="华文行楷" pitchFamily="2" charset="-122"/>
              </a:rPr>
              <a:t>、生物分类的意义</a:t>
            </a:r>
            <a:r>
              <a:rPr lang="en-US" altLang="zh-CN" sz="4800" b="1" smtClean="0">
                <a:solidFill>
                  <a:srgbClr val="FF0000"/>
                </a:solidFill>
                <a:ea typeface="华文行楷" pitchFamily="2" charset="-122"/>
              </a:rPr>
              <a:t>?</a:t>
            </a:r>
          </a:p>
        </p:txBody>
      </p:sp>
      <p:sp>
        <p:nvSpPr>
          <p:cNvPr id="6148" name="Oval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606550" y="6396038"/>
            <a:ext cx="457200" cy="25558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6"/>
          <a:stretch>
            <a:fillRect/>
          </a:stretch>
        </p:blipFill>
        <p:spPr>
          <a:xfrm>
            <a:off x="3995738" y="260350"/>
            <a:ext cx="1871662" cy="3016250"/>
          </a:xfr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3" r="1733"/>
          <a:stretch>
            <a:fillRect/>
          </a:stretch>
        </p:blipFill>
        <p:spPr bwMode="auto">
          <a:xfrm>
            <a:off x="0" y="1071563"/>
            <a:ext cx="208915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/>
          <a:stretch>
            <a:fillRect/>
          </a:stretch>
        </p:blipFill>
        <p:spPr bwMode="auto">
          <a:xfrm>
            <a:off x="7812088" y="549275"/>
            <a:ext cx="1331912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r="1709"/>
          <a:stretch>
            <a:fillRect/>
          </a:stretch>
        </p:blipFill>
        <p:spPr bwMode="auto">
          <a:xfrm>
            <a:off x="2971800" y="4652963"/>
            <a:ext cx="388620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6"/>
          <a:stretch>
            <a:fillRect/>
          </a:stretch>
        </p:blipFill>
        <p:spPr bwMode="auto">
          <a:xfrm>
            <a:off x="2143125" y="1071563"/>
            <a:ext cx="15843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3" r="3372"/>
          <a:stretch>
            <a:fillRect/>
          </a:stretch>
        </p:blipFill>
        <p:spPr bwMode="auto">
          <a:xfrm>
            <a:off x="5867400" y="0"/>
            <a:ext cx="16573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6096000"/>
            <a:ext cx="21113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4400" b="1">
                <a:solidFill>
                  <a:srgbClr val="FF0000"/>
                </a:solidFill>
                <a:latin typeface="Arial" pitchFamily="34" charset="0"/>
                <a:ea typeface="华文中宋" pitchFamily="2" charset="-122"/>
              </a:rPr>
              <a:t>向日葵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143125" y="4500563"/>
            <a:ext cx="1727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5400" b="1">
                <a:solidFill>
                  <a:srgbClr val="FF0000"/>
                </a:solidFill>
                <a:latin typeface="Arial" pitchFamily="34" charset="0"/>
              </a:rPr>
              <a:t>水绵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191000" y="5943600"/>
            <a:ext cx="28289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5400" b="1">
                <a:solidFill>
                  <a:srgbClr val="FF0000"/>
                </a:solidFill>
                <a:latin typeface="Arial" pitchFamily="34" charset="0"/>
              </a:rPr>
              <a:t>油松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494213" y="2971800"/>
            <a:ext cx="915987" cy="139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4800" b="1">
                <a:solidFill>
                  <a:srgbClr val="FF0000"/>
                </a:solidFill>
                <a:latin typeface="Arial" pitchFamily="34" charset="0"/>
              </a:rPr>
              <a:t>肾蕨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867400" y="4005263"/>
            <a:ext cx="1727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5400" b="1">
                <a:solidFill>
                  <a:srgbClr val="FF0000"/>
                </a:solidFill>
                <a:latin typeface="Arial" pitchFamily="34" charset="0"/>
              </a:rPr>
              <a:t>玉米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8228013" y="1196975"/>
            <a:ext cx="915987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CN" altLang="en-US" sz="4800" b="1">
                <a:solidFill>
                  <a:srgbClr val="FF0000"/>
                </a:solidFill>
                <a:latin typeface="Arial" pitchFamily="34" charset="0"/>
              </a:rPr>
              <a:t>葫芦藓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971550" y="4797425"/>
            <a:ext cx="1604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0" lang="zh-CN" altLang="zh-CN" sz="3600">
              <a:latin typeface="Arial" pitchFamily="34" charset="0"/>
            </a:endParaRPr>
          </a:p>
        </p:txBody>
      </p:sp>
      <p:sp>
        <p:nvSpPr>
          <p:cNvPr id="7183" name="TextBox 14"/>
          <p:cNvSpPr txBox="1">
            <a:spLocks noChangeArrowheads="1"/>
          </p:cNvSpPr>
          <p:nvPr/>
        </p:nvSpPr>
        <p:spPr bwMode="auto">
          <a:xfrm>
            <a:off x="500063" y="0"/>
            <a:ext cx="42148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C00000"/>
                </a:solidFill>
              </a:rPr>
              <a:t>一、植物的分类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玉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0"/>
            <a:ext cx="979488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79" name="Picture 3" descr="向日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429000"/>
            <a:ext cx="122078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0" name="Picture 4" descr="油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62400"/>
            <a:ext cx="195103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1" name="Picture 5" descr="葫芦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667000"/>
            <a:ext cx="73025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2" name="Picture 6" descr="水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3505200"/>
            <a:ext cx="14605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3" name="Picture 7" descr="肾蕨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33800"/>
            <a:ext cx="1465263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4" name="Line 8"/>
          <p:cNvSpPr>
            <a:spLocks noChangeShapeType="1"/>
          </p:cNvSpPr>
          <p:nvPr/>
        </p:nvSpPr>
        <p:spPr bwMode="auto">
          <a:xfrm>
            <a:off x="5410200" y="2667000"/>
            <a:ext cx="0" cy="3048000"/>
          </a:xfrm>
          <a:prstGeom prst="line">
            <a:avLst/>
          </a:prstGeom>
          <a:noFill/>
          <a:ln w="38100" cap="rnd">
            <a:solidFill>
              <a:srgbClr val="FC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733675" y="381000"/>
            <a:ext cx="6105525" cy="2027238"/>
            <a:chOff x="1722" y="240"/>
            <a:chExt cx="3846" cy="1277"/>
          </a:xfrm>
        </p:grpSpPr>
        <p:sp>
          <p:nvSpPr>
            <p:cNvPr id="8207" name="Text Box 10"/>
            <p:cNvSpPr txBox="1">
              <a:spLocks noChangeArrowheads="1"/>
            </p:cNvSpPr>
            <p:nvPr/>
          </p:nvSpPr>
          <p:spPr bwMode="auto">
            <a:xfrm>
              <a:off x="3039" y="240"/>
              <a:ext cx="81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植物</a:t>
              </a:r>
            </a:p>
          </p:txBody>
        </p:sp>
        <p:grpSp>
          <p:nvGrpSpPr>
            <p:cNvPr id="8208" name="Group 11"/>
            <p:cNvGrpSpPr>
              <a:grpSpLocks/>
            </p:cNvGrpSpPr>
            <p:nvPr/>
          </p:nvGrpSpPr>
          <p:grpSpPr bwMode="auto">
            <a:xfrm>
              <a:off x="2208" y="627"/>
              <a:ext cx="2304" cy="576"/>
              <a:chOff x="2208" y="627"/>
              <a:chExt cx="2304" cy="576"/>
            </a:xfrm>
          </p:grpSpPr>
          <p:sp>
            <p:nvSpPr>
              <p:cNvPr id="8212" name="Line 12"/>
              <p:cNvSpPr>
                <a:spLocks noChangeShapeType="1"/>
              </p:cNvSpPr>
              <p:nvPr/>
            </p:nvSpPr>
            <p:spPr bwMode="auto">
              <a:xfrm>
                <a:off x="3405" y="627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3" name="Line 13"/>
              <p:cNvSpPr>
                <a:spLocks noChangeShapeType="1"/>
              </p:cNvSpPr>
              <p:nvPr/>
            </p:nvSpPr>
            <p:spPr bwMode="auto">
              <a:xfrm>
                <a:off x="2208" y="864"/>
                <a:ext cx="2304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4" name="Line 14"/>
              <p:cNvSpPr>
                <a:spLocks noChangeShapeType="1"/>
              </p:cNvSpPr>
              <p:nvPr/>
            </p:nvSpPr>
            <p:spPr bwMode="auto">
              <a:xfrm>
                <a:off x="2208" y="867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5" name="Line 15"/>
              <p:cNvSpPr>
                <a:spLocks noChangeShapeType="1"/>
              </p:cNvSpPr>
              <p:nvPr/>
            </p:nvSpPr>
            <p:spPr bwMode="auto">
              <a:xfrm>
                <a:off x="4512" y="864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09" name="Group 16"/>
            <p:cNvGrpSpPr>
              <a:grpSpLocks/>
            </p:cNvGrpSpPr>
            <p:nvPr/>
          </p:nvGrpSpPr>
          <p:grpSpPr bwMode="auto">
            <a:xfrm>
              <a:off x="1722" y="1104"/>
              <a:ext cx="3846" cy="413"/>
              <a:chOff x="1722" y="1104"/>
              <a:chExt cx="3846" cy="413"/>
            </a:xfrm>
          </p:grpSpPr>
          <p:sp>
            <p:nvSpPr>
              <p:cNvPr id="8210" name="Text Box 17"/>
              <p:cNvSpPr txBox="1">
                <a:spLocks noChangeArrowheads="1"/>
              </p:cNvSpPr>
              <p:nvPr/>
            </p:nvSpPr>
            <p:spPr bwMode="auto">
              <a:xfrm>
                <a:off x="1722" y="1113"/>
                <a:ext cx="124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360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有种子</a:t>
                </a:r>
              </a:p>
            </p:txBody>
          </p:sp>
          <p:sp>
            <p:nvSpPr>
              <p:cNvPr id="8211" name="Text Box 18"/>
              <p:cNvSpPr txBox="1">
                <a:spLocks noChangeArrowheads="1"/>
              </p:cNvSpPr>
              <p:nvPr/>
            </p:nvSpPr>
            <p:spPr bwMode="auto">
              <a:xfrm>
                <a:off x="4032" y="1104"/>
                <a:ext cx="1536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3600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无种子</a:t>
                </a:r>
              </a:p>
            </p:txBody>
          </p:sp>
        </p:grpSp>
      </p:grpSp>
      <p:grpSp>
        <p:nvGrpSpPr>
          <p:cNvPr id="8202" name="Group 19"/>
          <p:cNvGrpSpPr>
            <a:grpSpLocks/>
          </p:cNvGrpSpPr>
          <p:nvPr/>
        </p:nvGrpSpPr>
        <p:grpSpPr bwMode="auto">
          <a:xfrm>
            <a:off x="381000" y="0"/>
            <a:ext cx="4495800" cy="685800"/>
            <a:chOff x="768" y="336"/>
            <a:chExt cx="2256" cy="432"/>
          </a:xfrm>
        </p:grpSpPr>
        <p:sp>
          <p:nvSpPr>
            <p:cNvPr id="8203" name="Rectangle 20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sz="2800" b="1">
                  <a:latin typeface="Times New Roman" pitchFamily="18" charset="0"/>
                  <a:ea typeface="隶书" pitchFamily="49" charset="-122"/>
                </a:rPr>
                <a:t>我成功</a:t>
              </a:r>
              <a:endParaRPr lang="zh-CN" altLang="en-US" sz="2800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126997" name="Rectangle 21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2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8205" name="Picture 22" descr="678"/>
            <p:cNvPicPr>
              <a:picLocks noChangeAspect="1" noChangeArrowheads="1" noCrop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23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玉米果实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292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5" name="Picture 3" descr="葵瓜子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0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lum bright="24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 r="1709"/>
          <a:stretch>
            <a:fillRect/>
          </a:stretch>
        </p:blipFill>
        <p:spPr>
          <a:xfrm>
            <a:off x="0" y="3505200"/>
            <a:ext cx="4953000" cy="3352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玉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33800"/>
            <a:ext cx="7334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向日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14800"/>
            <a:ext cx="91757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油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19600"/>
            <a:ext cx="1706563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葫芦藓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581400"/>
            <a:ext cx="5508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水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343400"/>
            <a:ext cx="109378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肾蕨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267200"/>
            <a:ext cx="1096963" cy="155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5410200" y="3429000"/>
            <a:ext cx="0" cy="2514600"/>
          </a:xfrm>
          <a:prstGeom prst="line">
            <a:avLst/>
          </a:prstGeom>
          <a:noFill/>
          <a:ln w="38100" cap="rnd">
            <a:solidFill>
              <a:srgbClr val="FC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800600" y="1571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植物</a:t>
            </a:r>
          </a:p>
        </p:txBody>
      </p:sp>
      <p:grpSp>
        <p:nvGrpSpPr>
          <p:cNvPr id="10250" name="Group 10"/>
          <p:cNvGrpSpPr>
            <a:grpSpLocks/>
          </p:cNvGrpSpPr>
          <p:nvPr/>
        </p:nvGrpSpPr>
        <p:grpSpPr bwMode="auto">
          <a:xfrm>
            <a:off x="3505200" y="762000"/>
            <a:ext cx="3657600" cy="914400"/>
            <a:chOff x="2208" y="627"/>
            <a:chExt cx="2304" cy="576"/>
          </a:xfrm>
        </p:grpSpPr>
        <p:sp>
          <p:nvSpPr>
            <p:cNvPr id="10271" name="Line 11"/>
            <p:cNvSpPr>
              <a:spLocks noChangeShapeType="1"/>
            </p:cNvSpPr>
            <p:nvPr/>
          </p:nvSpPr>
          <p:spPr bwMode="auto">
            <a:xfrm>
              <a:off x="3405" y="627"/>
              <a:ext cx="0" cy="24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2" name="Line 12"/>
            <p:cNvSpPr>
              <a:spLocks noChangeShapeType="1"/>
            </p:cNvSpPr>
            <p:nvPr/>
          </p:nvSpPr>
          <p:spPr bwMode="auto">
            <a:xfrm>
              <a:off x="2208" y="864"/>
              <a:ext cx="2304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3" name="Line 13"/>
            <p:cNvSpPr>
              <a:spLocks noChangeShapeType="1"/>
            </p:cNvSpPr>
            <p:nvPr/>
          </p:nvSpPr>
          <p:spPr bwMode="auto">
            <a:xfrm>
              <a:off x="2208" y="867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74" name="Line 14"/>
            <p:cNvSpPr>
              <a:spLocks noChangeShapeType="1"/>
            </p:cNvSpPr>
            <p:nvPr/>
          </p:nvSpPr>
          <p:spPr bwMode="auto">
            <a:xfrm>
              <a:off x="4512" y="864"/>
              <a:ext cx="0" cy="3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51" name="Group 15"/>
          <p:cNvGrpSpPr>
            <a:grpSpLocks/>
          </p:cNvGrpSpPr>
          <p:nvPr/>
        </p:nvGrpSpPr>
        <p:grpSpPr bwMode="auto">
          <a:xfrm>
            <a:off x="2743200" y="1538288"/>
            <a:ext cx="6105525" cy="655637"/>
            <a:chOff x="1722" y="1104"/>
            <a:chExt cx="3846" cy="413"/>
          </a:xfrm>
        </p:grpSpPr>
        <p:sp>
          <p:nvSpPr>
            <p:cNvPr id="10269" name="Text Box 16"/>
            <p:cNvSpPr txBox="1">
              <a:spLocks noChangeArrowheads="1"/>
            </p:cNvSpPr>
            <p:nvPr/>
          </p:nvSpPr>
          <p:spPr bwMode="auto">
            <a:xfrm>
              <a:off x="1722" y="1113"/>
              <a:ext cx="12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有种子</a:t>
              </a:r>
            </a:p>
          </p:txBody>
        </p:sp>
        <p:sp>
          <p:nvSpPr>
            <p:cNvPr id="10270" name="Text Box 17"/>
            <p:cNvSpPr txBox="1">
              <a:spLocks noChangeArrowheads="1"/>
            </p:cNvSpPr>
            <p:nvPr/>
          </p:nvSpPr>
          <p:spPr bwMode="auto">
            <a:xfrm>
              <a:off x="4032" y="1104"/>
              <a:ext cx="15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无种子</a:t>
              </a:r>
            </a:p>
          </p:txBody>
        </p:sp>
      </p:grpSp>
      <p:sp>
        <p:nvSpPr>
          <p:cNvPr id="128018" name="Line 18"/>
          <p:cNvSpPr>
            <a:spLocks noChangeShapeType="1"/>
          </p:cNvSpPr>
          <p:nvPr/>
        </p:nvSpPr>
        <p:spPr bwMode="auto">
          <a:xfrm>
            <a:off x="3352800" y="4038600"/>
            <a:ext cx="0" cy="1600200"/>
          </a:xfrm>
          <a:prstGeom prst="line">
            <a:avLst/>
          </a:prstGeom>
          <a:noFill/>
          <a:ln w="38100" cap="rnd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57200" y="2133600"/>
            <a:ext cx="4995863" cy="2133600"/>
            <a:chOff x="288" y="1344"/>
            <a:chExt cx="3147" cy="1344"/>
          </a:xfrm>
        </p:grpSpPr>
        <p:grpSp>
          <p:nvGrpSpPr>
            <p:cNvPr id="10260" name="Group 20"/>
            <p:cNvGrpSpPr>
              <a:grpSpLocks/>
            </p:cNvGrpSpPr>
            <p:nvPr/>
          </p:nvGrpSpPr>
          <p:grpSpPr bwMode="auto">
            <a:xfrm>
              <a:off x="1341" y="1344"/>
              <a:ext cx="1347" cy="396"/>
              <a:chOff x="1341" y="1344"/>
              <a:chExt cx="1347" cy="396"/>
            </a:xfrm>
          </p:grpSpPr>
          <p:sp>
            <p:nvSpPr>
              <p:cNvPr id="10265" name="Line 21"/>
              <p:cNvSpPr>
                <a:spLocks noChangeShapeType="1"/>
              </p:cNvSpPr>
              <p:nvPr/>
            </p:nvSpPr>
            <p:spPr bwMode="auto">
              <a:xfrm>
                <a:off x="2208" y="1344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6" name="Line 22"/>
              <p:cNvSpPr>
                <a:spLocks noChangeShapeType="1"/>
              </p:cNvSpPr>
              <p:nvPr/>
            </p:nvSpPr>
            <p:spPr bwMode="auto">
              <a:xfrm>
                <a:off x="1344" y="1539"/>
                <a:ext cx="1344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7" name="Line 23"/>
              <p:cNvSpPr>
                <a:spLocks noChangeShapeType="1"/>
              </p:cNvSpPr>
              <p:nvPr/>
            </p:nvSpPr>
            <p:spPr bwMode="auto">
              <a:xfrm>
                <a:off x="1341" y="1548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8" name="Line 24"/>
              <p:cNvSpPr>
                <a:spLocks noChangeShapeType="1"/>
              </p:cNvSpPr>
              <p:nvPr/>
            </p:nvSpPr>
            <p:spPr bwMode="auto">
              <a:xfrm>
                <a:off x="2679" y="1536"/>
                <a:ext cx="0" cy="19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261" name="Group 25"/>
            <p:cNvGrpSpPr>
              <a:grpSpLocks/>
            </p:cNvGrpSpPr>
            <p:nvPr/>
          </p:nvGrpSpPr>
          <p:grpSpPr bwMode="auto">
            <a:xfrm>
              <a:off x="288" y="1728"/>
              <a:ext cx="3147" cy="303"/>
              <a:chOff x="288" y="1728"/>
              <a:chExt cx="3147" cy="303"/>
            </a:xfrm>
          </p:grpSpPr>
          <p:sp>
            <p:nvSpPr>
              <p:cNvPr id="10263" name="Text Box 26"/>
              <p:cNvSpPr txBox="1">
                <a:spLocks noChangeArrowheads="1"/>
              </p:cNvSpPr>
              <p:nvPr/>
            </p:nvSpPr>
            <p:spPr bwMode="auto">
              <a:xfrm>
                <a:off x="288" y="1728"/>
                <a:ext cx="14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种子有果皮包被</a:t>
                </a:r>
              </a:p>
            </p:txBody>
          </p:sp>
          <p:sp>
            <p:nvSpPr>
              <p:cNvPr id="10264" name="Text Box 27"/>
              <p:cNvSpPr txBox="1">
                <a:spLocks noChangeArrowheads="1"/>
              </p:cNvSpPr>
              <p:nvPr/>
            </p:nvSpPr>
            <p:spPr bwMode="auto">
              <a:xfrm>
                <a:off x="1947" y="1743"/>
                <a:ext cx="148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b="1">
                    <a:solidFill>
                      <a:srgbClr val="0000FF"/>
                    </a:solidFill>
                    <a:latin typeface="Times New Roman" pitchFamily="18" charset="0"/>
                    <a:ea typeface="楷体_GB2312" pitchFamily="49" charset="-122"/>
                  </a:rPr>
                  <a:t>种子无果皮包被</a:t>
                </a:r>
              </a:p>
            </p:txBody>
          </p:sp>
        </p:grpSp>
        <p:sp>
          <p:nvSpPr>
            <p:cNvPr id="10262" name="Line 28"/>
            <p:cNvSpPr>
              <a:spLocks noChangeShapeType="1"/>
            </p:cNvSpPr>
            <p:nvPr/>
          </p:nvSpPr>
          <p:spPr bwMode="auto">
            <a:xfrm>
              <a:off x="2688" y="2016"/>
              <a:ext cx="0" cy="67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4" name="Oval 29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606550" y="6396038"/>
            <a:ext cx="457200" cy="255587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0255" name="Group 30"/>
          <p:cNvGrpSpPr>
            <a:grpSpLocks/>
          </p:cNvGrpSpPr>
          <p:nvPr/>
        </p:nvGrpSpPr>
        <p:grpSpPr bwMode="auto">
          <a:xfrm>
            <a:off x="0" y="152400"/>
            <a:ext cx="3810000" cy="685800"/>
            <a:chOff x="768" y="336"/>
            <a:chExt cx="2256" cy="432"/>
          </a:xfrm>
        </p:grpSpPr>
        <p:sp>
          <p:nvSpPr>
            <p:cNvPr id="10256" name="Rectangle 31"/>
            <p:cNvSpPr>
              <a:spLocks noChangeArrowheads="1"/>
            </p:cNvSpPr>
            <p:nvPr/>
          </p:nvSpPr>
          <p:spPr bwMode="auto">
            <a:xfrm>
              <a:off x="768" y="366"/>
              <a:ext cx="1488" cy="389"/>
            </a:xfrm>
            <a:prstGeom prst="rect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3200" b="1">
                  <a:latin typeface="Times New Roman" pitchFamily="18" charset="0"/>
                  <a:ea typeface="隶书" pitchFamily="49" charset="-122"/>
                </a:rPr>
                <a:t>    </a:t>
              </a:r>
              <a:r>
                <a:rPr lang="zh-CN" altLang="en-US" sz="2800" b="1">
                  <a:latin typeface="Times New Roman" pitchFamily="18" charset="0"/>
                  <a:ea typeface="隶书" pitchFamily="49" charset="-122"/>
                </a:rPr>
                <a:t>我成功</a:t>
              </a:r>
              <a:endParaRPr lang="zh-CN" altLang="en-US" sz="2800" b="1" baseline="-25000">
                <a:latin typeface="Times New Roman" pitchFamily="18" charset="0"/>
                <a:ea typeface="隶书" pitchFamily="49" charset="-122"/>
              </a:endParaRPr>
            </a:p>
          </p:txBody>
        </p:sp>
        <p:sp>
          <p:nvSpPr>
            <p:cNvPr id="128032" name="Rectangle 32" descr="PE03255_"/>
            <p:cNvSpPr>
              <a:spLocks noChangeArrowheads="1"/>
            </p:cNvSpPr>
            <p:nvPr/>
          </p:nvSpPr>
          <p:spPr bwMode="auto">
            <a:xfrm>
              <a:off x="2016" y="360"/>
              <a:ext cx="180" cy="3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kumimoji="0"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BatangChe" pitchFamily="49" charset="-127"/>
              </a:endParaRPr>
            </a:p>
          </p:txBody>
        </p:sp>
        <p:pic>
          <p:nvPicPr>
            <p:cNvPr id="10258" name="Picture 33" descr="678"/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36"/>
              <a:ext cx="768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59" name="Picture 34" descr="gif003[1]">
              <a:hlinkClick r:id="" action="ppaction://hlinkshowjump?jump=lastslide"/>
            </p:cNvPr>
            <p:cNvPicPr>
              <a:picLocks noChangeAspect="1" noChangeArrowheads="1" noCrop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432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8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种子的结构(菜豆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38200"/>
            <a:ext cx="4800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 descr="种子的结构（玉米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4267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4620</TotalTime>
  <Words>1068</Words>
  <Application>Microsoft Office PowerPoint</Application>
  <PresentationFormat>全屏显示(4:3)</PresentationFormat>
  <Paragraphs>234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5" baseType="lpstr">
      <vt:lpstr>Tahoma</vt:lpstr>
      <vt:lpstr>宋体</vt:lpstr>
      <vt:lpstr>Arial</vt:lpstr>
      <vt:lpstr>Wingdings</vt:lpstr>
      <vt:lpstr>Calibri</vt:lpstr>
      <vt:lpstr>Times New Roman</vt:lpstr>
      <vt:lpstr>仿宋_GB2312</vt:lpstr>
      <vt:lpstr>楷体_GB2312</vt:lpstr>
      <vt:lpstr>华文行楷</vt:lpstr>
      <vt:lpstr>华文中宋</vt:lpstr>
      <vt:lpstr>隶书</vt:lpstr>
      <vt:lpstr>BatangChe</vt:lpstr>
      <vt:lpstr>黑体</vt:lpstr>
      <vt:lpstr>华文细黑</vt:lpstr>
      <vt:lpstr>华文琥珀</vt:lpstr>
      <vt:lpstr>Verdana</vt:lpstr>
      <vt:lpstr>幼圆</vt:lpstr>
      <vt:lpstr>Blends</vt:lpstr>
      <vt:lpstr>生物种类十分丰富。据统计，目前人们已命名的动物约有150万种，微生物约有10多万中，植物约有50万种。</vt:lpstr>
      <vt:lpstr>第一节</vt:lpstr>
      <vt:lpstr>学习目标：</vt:lpstr>
      <vt:lpstr>　     自主学习   1、什么是生物分类?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各种类群从简单到复杂排列的顺序是：</vt:lpstr>
      <vt:lpstr>    植物分类考虑了植物的哪些特征？ </vt:lpstr>
      <vt:lpstr>PowerPoint 演示文稿</vt:lpstr>
      <vt:lpstr>练习1</vt:lpstr>
      <vt:lpstr>练习2</vt:lpstr>
      <vt:lpstr>练习3</vt:lpstr>
      <vt:lpstr>练习4</vt:lpstr>
      <vt:lpstr>PowerPoint 演示文稿</vt:lpstr>
      <vt:lpstr>   观察与思考：请同学们分小组，将下图所示动物进行讨论和分类，要求参考课本P81的植物分类的表解方式，用框写出分类依据一级一级的分，直到你认为分完为止，请2个小组上台展示 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课后作业：</vt:lpstr>
      <vt:lpstr>PowerPoint 演示文稿</vt:lpstr>
      <vt:lpstr>二、植物分类的依据：</vt:lpstr>
      <vt:lpstr>PowerPoint 演示文稿</vt:lpstr>
      <vt:lpstr>PowerPoint 演示文稿</vt:lpstr>
      <vt:lpstr>对各种生物怎样学习</vt:lpstr>
      <vt:lpstr>PowerPoint 演示文稿</vt:lpstr>
      <vt:lpstr>回味无穷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八年级数学（下册）第四章 相似图形</dc:title>
  <dc:creator>lgs</dc:creator>
  <cp:lastModifiedBy>user</cp:lastModifiedBy>
  <cp:revision>319</cp:revision>
  <dcterms:created xsi:type="dcterms:W3CDTF">2004-04-15T07:18:19Z</dcterms:created>
  <dcterms:modified xsi:type="dcterms:W3CDTF">2015-08-25T09:46:15Z</dcterms:modified>
</cp:coreProperties>
</file>